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317" r:id="rId33"/>
    <p:sldId id="318" r:id="rId34"/>
    <p:sldId id="319"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20" r:id="rId57"/>
    <p:sldId id="321" r:id="rId58"/>
    <p:sldId id="309" r:id="rId59"/>
    <p:sldId id="310" r:id="rId60"/>
    <p:sldId id="311" r:id="rId61"/>
    <p:sldId id="312" r:id="rId62"/>
    <p:sldId id="313" r:id="rId63"/>
    <p:sldId id="314" r:id="rId64"/>
    <p:sldId id="315" r:id="rId65"/>
    <p:sldId id="316" r:id="rId66"/>
    <p:sldId id="32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40" d="100"/>
          <a:sy n="40" d="100"/>
        </p:scale>
        <p:origin x="98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B6BC-AB84-4A20-A4C4-B09D5656A5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E658AE-85A9-4588-92F0-80FC9BADFB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8FD251-CB17-459A-9A72-93086996D2A1}"/>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5" name="Footer Placeholder 4">
            <a:extLst>
              <a:ext uri="{FF2B5EF4-FFF2-40B4-BE49-F238E27FC236}">
                <a16:creationId xmlns:a16="http://schemas.microsoft.com/office/drawing/2014/main" id="{9FEC7960-4512-4FFF-A320-90FA31F46F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BE57F-0059-449C-BF7D-FFAE0C55BC53}"/>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687031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C173C-F67C-47A2-886B-CC655C1E5B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BF432D-0A0E-433F-A58B-031DA0CD5A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F7E788-77CD-4172-8962-C981C01E38EE}"/>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5" name="Footer Placeholder 4">
            <a:extLst>
              <a:ext uri="{FF2B5EF4-FFF2-40B4-BE49-F238E27FC236}">
                <a16:creationId xmlns:a16="http://schemas.microsoft.com/office/drawing/2014/main" id="{0E474FAF-BA0F-4B4F-9510-1DA6004896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64A49-A52A-49E7-8CEB-565EB1AE3F74}"/>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2304291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F9E782-BFFD-4134-9A97-D2D68D7E2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70846E-3DE2-4C98-9BE1-E44FECE89A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A092D0-2AE7-491F-AFFC-CED417621B7D}"/>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5" name="Footer Placeholder 4">
            <a:extLst>
              <a:ext uri="{FF2B5EF4-FFF2-40B4-BE49-F238E27FC236}">
                <a16:creationId xmlns:a16="http://schemas.microsoft.com/office/drawing/2014/main" id="{55E21B12-55FF-43A9-AA9C-7821F382A4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B07751-D87C-4008-A3B2-A9BEFACCAE5B}"/>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50867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AE02-DD6C-4D61-B4C3-1B5F24BEC3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8C7949-27D4-423C-97EB-ECD3F6AD8B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58BAE8-CABD-4337-9C6A-8AF14B9BDE3D}"/>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5" name="Footer Placeholder 4">
            <a:extLst>
              <a:ext uri="{FF2B5EF4-FFF2-40B4-BE49-F238E27FC236}">
                <a16:creationId xmlns:a16="http://schemas.microsoft.com/office/drawing/2014/main" id="{B4D74A74-5C23-4AAD-9AEF-49E4CE0EE0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E28A1-DC11-4B34-8278-05F517487864}"/>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22491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A94C6-6D99-4CB1-9C93-F81542F8CD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ABFA63-2B6C-451F-808F-E9D200F56E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6FBC9D-9B82-4386-95DA-BA92DFE81EE5}"/>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5" name="Footer Placeholder 4">
            <a:extLst>
              <a:ext uri="{FF2B5EF4-FFF2-40B4-BE49-F238E27FC236}">
                <a16:creationId xmlns:a16="http://schemas.microsoft.com/office/drawing/2014/main" id="{DB47C492-3F72-4C6D-9694-350F7FFCAC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884F7-111D-4DC4-8708-7E44701C4B9B}"/>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4061898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7F25-40CA-4002-885F-A4DCD09B85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7893DB-6858-4DFE-841A-D3F729542F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4DAC81-84D3-4A25-B6F9-78D463DACE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4557E8-BD25-4FB4-BC0E-928999324A45}"/>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6" name="Footer Placeholder 5">
            <a:extLst>
              <a:ext uri="{FF2B5EF4-FFF2-40B4-BE49-F238E27FC236}">
                <a16:creationId xmlns:a16="http://schemas.microsoft.com/office/drawing/2014/main" id="{EBB5CFE9-D29A-4D24-AAEA-2E73B82AD3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A7007-5287-44AC-AFD1-0886B6C133B7}"/>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4041571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D5835-AD68-49A2-8221-0E7B1C8231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183AEF-29AB-477A-9BAA-65AE90B65F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3F0C45-6793-4348-90A9-918ACB8E4D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6163A-F91B-4D09-B935-9C23701C6E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8635D9F-D971-4CCE-B324-FEC36C25B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9F6DE3-0254-46D0-A5D9-2C5DBFC024CA}"/>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8" name="Footer Placeholder 7">
            <a:extLst>
              <a:ext uri="{FF2B5EF4-FFF2-40B4-BE49-F238E27FC236}">
                <a16:creationId xmlns:a16="http://schemas.microsoft.com/office/drawing/2014/main" id="{603F9BEF-183A-404D-867D-F29468FC37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BEAA46-B1E0-48A5-8C81-A62F02847865}"/>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156478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F9F9-FC96-458D-9765-66451F513E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A588B9-86EE-4AC2-8D9B-E04FE166C89B}"/>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4" name="Footer Placeholder 3">
            <a:extLst>
              <a:ext uri="{FF2B5EF4-FFF2-40B4-BE49-F238E27FC236}">
                <a16:creationId xmlns:a16="http://schemas.microsoft.com/office/drawing/2014/main" id="{6FF5127A-50CE-4BED-BE1A-FD448574D9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54B77-0E39-4FE2-805D-57135294DA4A}"/>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226152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6B1C0B-E324-4192-991F-87EF64EBD96A}"/>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3" name="Footer Placeholder 2">
            <a:extLst>
              <a:ext uri="{FF2B5EF4-FFF2-40B4-BE49-F238E27FC236}">
                <a16:creationId xmlns:a16="http://schemas.microsoft.com/office/drawing/2014/main" id="{FED0021B-DBB9-4192-84D0-7681BC4452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26F65C-4D8C-4D3C-8DF7-F9AAC45DD843}"/>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967404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12A85-69F1-48A7-B28E-A76BBFEBB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FFFAC6-1AD8-414B-BF63-5EE4CC4D71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68BA3C-C619-4BC2-A9BC-DE17C9AE6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CBC0CA-179D-4F39-96E7-543EA6972147}"/>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6" name="Footer Placeholder 5">
            <a:extLst>
              <a:ext uri="{FF2B5EF4-FFF2-40B4-BE49-F238E27FC236}">
                <a16:creationId xmlns:a16="http://schemas.microsoft.com/office/drawing/2014/main" id="{E253A51C-ED5F-401C-B6A7-EDC81C1362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37D16C-3275-46B0-A6CF-8C77F3A60DA1}"/>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3367757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49F7-2890-47BC-9FB5-FD15BD6F1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DCC41D-F6A7-43AC-B547-BD046CF652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F569BE-EF23-40E8-84CA-012CE59722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B3C9E6-3127-4DB6-B834-076E88CF7DA1}"/>
              </a:ext>
            </a:extLst>
          </p:cNvPr>
          <p:cNvSpPr>
            <a:spLocks noGrp="1"/>
          </p:cNvSpPr>
          <p:nvPr>
            <p:ph type="dt" sz="half" idx="10"/>
          </p:nvPr>
        </p:nvSpPr>
        <p:spPr/>
        <p:txBody>
          <a:bodyPr/>
          <a:lstStyle/>
          <a:p>
            <a:fld id="{BD00D6FC-13BB-47ED-B38D-6FA9BAE2C37D}" type="datetimeFigureOut">
              <a:rPr lang="en-US" smtClean="0"/>
              <a:t>10/30/2024</a:t>
            </a:fld>
            <a:endParaRPr lang="en-US"/>
          </a:p>
        </p:txBody>
      </p:sp>
      <p:sp>
        <p:nvSpPr>
          <p:cNvPr id="6" name="Footer Placeholder 5">
            <a:extLst>
              <a:ext uri="{FF2B5EF4-FFF2-40B4-BE49-F238E27FC236}">
                <a16:creationId xmlns:a16="http://schemas.microsoft.com/office/drawing/2014/main" id="{120A323D-93AE-4E1A-9354-A66B824E6E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204D0E-E56B-42CB-812E-4303D11B8500}"/>
              </a:ext>
            </a:extLst>
          </p:cNvPr>
          <p:cNvSpPr>
            <a:spLocks noGrp="1"/>
          </p:cNvSpPr>
          <p:nvPr>
            <p:ph type="sldNum" sz="quarter" idx="12"/>
          </p:nvPr>
        </p:nvSpPr>
        <p:spPr/>
        <p:txBody>
          <a:bodyPr/>
          <a:lstStyle/>
          <a:p>
            <a:fld id="{65E8761B-07FF-4437-9B2E-6480F3B5C8DD}" type="slidenum">
              <a:rPr lang="en-US" smtClean="0"/>
              <a:t>‹#›</a:t>
            </a:fld>
            <a:endParaRPr lang="en-US"/>
          </a:p>
        </p:txBody>
      </p:sp>
    </p:spTree>
    <p:extLst>
      <p:ext uri="{BB962C8B-B14F-4D97-AF65-F5344CB8AC3E}">
        <p14:creationId xmlns:p14="http://schemas.microsoft.com/office/powerpoint/2010/main" val="808937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831931-27B1-4B5E-921E-8B273F362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A4CC6B-3003-42F0-8769-CF33F6E8EC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8923E-4559-447B-9B38-260C25A5AB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00D6FC-13BB-47ED-B38D-6FA9BAE2C37D}" type="datetimeFigureOut">
              <a:rPr lang="en-US" smtClean="0"/>
              <a:t>10/30/2024</a:t>
            </a:fld>
            <a:endParaRPr lang="en-US"/>
          </a:p>
        </p:txBody>
      </p:sp>
      <p:sp>
        <p:nvSpPr>
          <p:cNvPr id="5" name="Footer Placeholder 4">
            <a:extLst>
              <a:ext uri="{FF2B5EF4-FFF2-40B4-BE49-F238E27FC236}">
                <a16:creationId xmlns:a16="http://schemas.microsoft.com/office/drawing/2014/main" id="{658D1F85-4ACF-48A7-AD6D-791601CDFB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5F48D6-DAE2-419C-84F2-2874E09605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E8761B-07FF-4437-9B2E-6480F3B5C8DD}" type="slidenum">
              <a:rPr lang="en-US" smtClean="0"/>
              <a:t>‹#›</a:t>
            </a:fld>
            <a:endParaRPr lang="en-US"/>
          </a:p>
        </p:txBody>
      </p:sp>
    </p:spTree>
    <p:extLst>
      <p:ext uri="{BB962C8B-B14F-4D97-AF65-F5344CB8AC3E}">
        <p14:creationId xmlns:p14="http://schemas.microsoft.com/office/powerpoint/2010/main" val="592743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673F-1817-4B8A-B095-E793EF856244}"/>
              </a:ext>
            </a:extLst>
          </p:cNvPr>
          <p:cNvSpPr>
            <a:spLocks noGrp="1"/>
          </p:cNvSpPr>
          <p:nvPr>
            <p:ph type="title"/>
          </p:nvPr>
        </p:nvSpPr>
        <p:spPr>
          <a:xfrm>
            <a:off x="838200" y="134937"/>
            <a:ext cx="10515600" cy="1690688"/>
          </a:xfrm>
        </p:spPr>
        <p:txBody>
          <a:bodyPr>
            <a:normAutofit fontScale="90000"/>
          </a:bodyPr>
          <a:lstStyle/>
          <a:p>
            <a:pPr algn="ctr"/>
            <a:r>
              <a:rPr lang="en-GB" sz="4400" b="1" dirty="0"/>
              <a:t>PHY 203 LECTURE NOTE II</a:t>
            </a:r>
            <a:br>
              <a:rPr lang="en-GB" sz="4400" b="1" dirty="0"/>
            </a:br>
            <a:r>
              <a:rPr lang="en-GB" sz="4400" b="1" dirty="0"/>
              <a:t>COURSE TITLE: ELEMENTARY MODERN PHYSICS II</a:t>
            </a:r>
            <a:endParaRPr lang="en-US" dirty="0"/>
          </a:p>
        </p:txBody>
      </p:sp>
      <p:sp>
        <p:nvSpPr>
          <p:cNvPr id="3" name="Content Placeholder 2">
            <a:extLst>
              <a:ext uri="{FF2B5EF4-FFF2-40B4-BE49-F238E27FC236}">
                <a16:creationId xmlns:a16="http://schemas.microsoft.com/office/drawing/2014/main" id="{B99B5C4F-54F8-492E-8752-BE5240A935EE}"/>
              </a:ext>
            </a:extLst>
          </p:cNvPr>
          <p:cNvSpPr>
            <a:spLocks noGrp="1"/>
          </p:cNvSpPr>
          <p:nvPr>
            <p:ph idx="1"/>
          </p:nvPr>
        </p:nvSpPr>
        <p:spPr>
          <a:xfrm>
            <a:off x="255181" y="1825625"/>
            <a:ext cx="11674549" cy="4351338"/>
          </a:xfrm>
        </p:spPr>
        <p:txBody>
          <a:bodyPr>
            <a:normAutofit lnSpcReduction="10000"/>
          </a:bodyPr>
          <a:lstStyle/>
          <a:p>
            <a:pPr marL="0" indent="0" algn="ctr">
              <a:buNone/>
            </a:pPr>
            <a:r>
              <a:rPr lang="en-GB" sz="3200" b="1" dirty="0">
                <a:solidFill>
                  <a:srgbClr val="C00000"/>
                </a:solidFill>
              </a:rPr>
              <a:t>BY</a:t>
            </a:r>
          </a:p>
          <a:p>
            <a:pPr marL="0" indent="0" algn="ctr">
              <a:buNone/>
            </a:pPr>
            <a:r>
              <a:rPr lang="en-GB" sz="3200" b="1" dirty="0">
                <a:solidFill>
                  <a:srgbClr val="C00000"/>
                </a:solidFill>
              </a:rPr>
              <a:t>LECTURER:DR ALAUSA  S. K</a:t>
            </a:r>
          </a:p>
          <a:p>
            <a:pPr marL="0" indent="0" algn="ctr">
              <a:buNone/>
            </a:pPr>
            <a:r>
              <a:rPr lang="en-GB" sz="3200" b="1" dirty="0">
                <a:solidFill>
                  <a:srgbClr val="C00000"/>
                </a:solidFill>
              </a:rPr>
              <a:t>&amp; </a:t>
            </a:r>
          </a:p>
          <a:p>
            <a:pPr marL="0" indent="0" algn="ctr">
              <a:buNone/>
            </a:pPr>
            <a:r>
              <a:rPr lang="en-GB" sz="3200" b="1" dirty="0">
                <a:solidFill>
                  <a:srgbClr val="C00000"/>
                </a:solidFill>
              </a:rPr>
              <a:t>CO-LECTURER:DR AJETUNMOBI A.E</a:t>
            </a:r>
          </a:p>
          <a:p>
            <a:pPr marL="0" indent="0" algn="ctr">
              <a:buNone/>
            </a:pPr>
            <a:r>
              <a:rPr lang="en-GB" sz="3200" b="1" dirty="0">
                <a:solidFill>
                  <a:srgbClr val="C00000"/>
                </a:solidFill>
              </a:rPr>
              <a:t>PHYSICS DEPARTMENT,</a:t>
            </a:r>
          </a:p>
          <a:p>
            <a:pPr marL="0" indent="0" algn="ctr">
              <a:buNone/>
            </a:pPr>
            <a:r>
              <a:rPr lang="en-GB" sz="3200" b="1" dirty="0">
                <a:solidFill>
                  <a:srgbClr val="C00000"/>
                </a:solidFill>
              </a:rPr>
              <a:t>OLABISI ONABANJO UNIVERSITY,</a:t>
            </a:r>
          </a:p>
          <a:p>
            <a:pPr marL="0" indent="0" algn="ctr">
              <a:buNone/>
            </a:pPr>
            <a:r>
              <a:rPr lang="en-GB" sz="3200" b="1" dirty="0">
                <a:solidFill>
                  <a:srgbClr val="C00000"/>
                </a:solidFill>
              </a:rPr>
              <a:t>AGO-IWOYE,</a:t>
            </a:r>
          </a:p>
          <a:p>
            <a:pPr marL="0" indent="0" algn="ctr">
              <a:buNone/>
            </a:pPr>
            <a:r>
              <a:rPr lang="en-GB" sz="3200" b="1" dirty="0">
                <a:solidFill>
                  <a:srgbClr val="C00000"/>
                </a:solidFill>
              </a:rPr>
              <a:t>OGUN STATE.</a:t>
            </a:r>
          </a:p>
          <a:p>
            <a:endParaRPr lang="en-US" dirty="0"/>
          </a:p>
        </p:txBody>
      </p:sp>
    </p:spTree>
    <p:extLst>
      <p:ext uri="{BB962C8B-B14F-4D97-AF65-F5344CB8AC3E}">
        <p14:creationId xmlns:p14="http://schemas.microsoft.com/office/powerpoint/2010/main" val="1915758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F246-7AB5-4C70-A1F7-0BB090EBEA37}"/>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     Blackbody Radiation Curves……</a:t>
            </a:r>
            <a:endParaRPr lang="en-US" dirty="0"/>
          </a:p>
        </p:txBody>
      </p:sp>
      <p:sp>
        <p:nvSpPr>
          <p:cNvPr id="3" name="Content Placeholder 2">
            <a:extLst>
              <a:ext uri="{FF2B5EF4-FFF2-40B4-BE49-F238E27FC236}">
                <a16:creationId xmlns:a16="http://schemas.microsoft.com/office/drawing/2014/main" id="{BE069B77-FD99-447A-B41D-845E7A8927B9}"/>
              </a:ext>
            </a:extLst>
          </p:cNvPr>
          <p:cNvSpPr>
            <a:spLocks noGrp="1"/>
          </p:cNvSpPr>
          <p:nvPr>
            <p:ph idx="1"/>
          </p:nvPr>
        </p:nvSpPr>
        <p:spPr/>
        <p:txBody>
          <a:bodyPr/>
          <a:lstStyle/>
          <a:p>
            <a:pPr algn="just"/>
            <a:r>
              <a:rPr lang="en-US" b="0" i="0" dirty="0">
                <a:solidFill>
                  <a:srgbClr val="333333"/>
                </a:solidFill>
                <a:effectLst/>
                <a:latin typeface="Arial" panose="020B0604020202020204" pitchFamily="34" charset="0"/>
              </a:rPr>
              <a:t>In the above graph, we can see that the Sun, with a temperature of approximately 5800 Kelvin, emits a significant of energy and that most of this energy is emitted between 0.4-0.7 micrometers in the visible wavelengths.</a:t>
            </a:r>
          </a:p>
          <a:p>
            <a:pPr algn="just"/>
            <a:r>
              <a:rPr lang="en-US" b="0" i="0" dirty="0">
                <a:solidFill>
                  <a:srgbClr val="333333"/>
                </a:solidFill>
                <a:effectLst/>
                <a:latin typeface="Arial" panose="020B0604020202020204" pitchFamily="34" charset="0"/>
              </a:rPr>
              <a:t>The Stefan-Boltzmann Law and Wien’s Displacement Law are important to remote sensing because they tell us how much energy a body will produce based on its temperature and where in the electromagnetic spectrum this energy will peak. </a:t>
            </a:r>
            <a:endParaRPr lang="en-US" dirty="0">
              <a:solidFill>
                <a:srgbClr val="333333"/>
              </a:solidFill>
              <a:latin typeface="Arial" panose="020B0604020202020204" pitchFamily="34" charset="0"/>
            </a:endParaRPr>
          </a:p>
          <a:p>
            <a:pPr algn="just"/>
            <a:r>
              <a:rPr lang="en-US" b="0" i="0" dirty="0">
                <a:solidFill>
                  <a:srgbClr val="333333"/>
                </a:solidFill>
                <a:effectLst/>
                <a:latin typeface="Arial" panose="020B0604020202020204" pitchFamily="34" charset="0"/>
              </a:rPr>
              <a:t>This is important when designing and selecting sensors</a:t>
            </a:r>
            <a:endParaRPr lang="en-US" dirty="0"/>
          </a:p>
        </p:txBody>
      </p:sp>
    </p:spTree>
    <p:extLst>
      <p:ext uri="{BB962C8B-B14F-4D97-AF65-F5344CB8AC3E}">
        <p14:creationId xmlns:p14="http://schemas.microsoft.com/office/powerpoint/2010/main" val="2731246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DC80-D909-4E3C-A0CB-F397EAF0C0DB}"/>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Blackbody Radiation Curves……</a:t>
            </a:r>
            <a:endParaRPr lang="en-US" dirty="0"/>
          </a:p>
        </p:txBody>
      </p:sp>
      <p:sp>
        <p:nvSpPr>
          <p:cNvPr id="3" name="Content Placeholder 2">
            <a:extLst>
              <a:ext uri="{FF2B5EF4-FFF2-40B4-BE49-F238E27FC236}">
                <a16:creationId xmlns:a16="http://schemas.microsoft.com/office/drawing/2014/main" id="{22C124EE-BFDB-48D8-AC20-290DD59791F0}"/>
              </a:ext>
            </a:extLst>
          </p:cNvPr>
          <p:cNvSpPr>
            <a:spLocks noGrp="1"/>
          </p:cNvSpPr>
          <p:nvPr>
            <p:ph idx="1"/>
          </p:nvPr>
        </p:nvSpPr>
        <p:spPr/>
        <p:txBody>
          <a:bodyPr/>
          <a:lstStyle/>
          <a:p>
            <a:r>
              <a:rPr lang="en-US" b="1" i="0" dirty="0">
                <a:solidFill>
                  <a:srgbClr val="202124"/>
                </a:solidFill>
                <a:effectLst/>
                <a:latin typeface="arial" panose="020B0604020202020204" pitchFamily="34" charset="0"/>
              </a:rPr>
              <a:t>Remote sensing</a:t>
            </a:r>
            <a:r>
              <a:rPr lang="en-US" b="0" i="0" dirty="0">
                <a:solidFill>
                  <a:srgbClr val="202124"/>
                </a:solidFill>
                <a:effectLst/>
                <a:latin typeface="arial" panose="020B0604020202020204" pitchFamily="34" charset="0"/>
              </a:rPr>
              <a:t> is the process of detecting and monitoring the physical characteristics of an area by measuring its reflected and emitted radiation at a distance (typically from satellite or aircraft).</a:t>
            </a:r>
          </a:p>
          <a:p>
            <a:r>
              <a:rPr lang="en-US" b="0" i="0" dirty="0">
                <a:solidFill>
                  <a:srgbClr val="202124"/>
                </a:solidFill>
                <a:effectLst/>
                <a:latin typeface="arial" panose="020B0604020202020204" pitchFamily="34" charset="0"/>
              </a:rPr>
              <a:t>Special cameras collect </a:t>
            </a:r>
            <a:r>
              <a:rPr lang="en-US" b="1" i="0" dirty="0">
                <a:solidFill>
                  <a:srgbClr val="202124"/>
                </a:solidFill>
                <a:effectLst/>
                <a:latin typeface="arial" panose="020B0604020202020204" pitchFamily="34" charset="0"/>
              </a:rPr>
              <a:t>remotely sensed</a:t>
            </a:r>
            <a:r>
              <a:rPr lang="en-US" b="0" i="0" dirty="0">
                <a:solidFill>
                  <a:srgbClr val="202124"/>
                </a:solidFill>
                <a:effectLst/>
                <a:latin typeface="arial" panose="020B0604020202020204" pitchFamily="34" charset="0"/>
              </a:rPr>
              <a:t> images, which help researchers "sense" things about the Earth.</a:t>
            </a:r>
            <a:endParaRPr lang="en-US" dirty="0"/>
          </a:p>
        </p:txBody>
      </p:sp>
    </p:spTree>
    <p:extLst>
      <p:ext uri="{BB962C8B-B14F-4D97-AF65-F5344CB8AC3E}">
        <p14:creationId xmlns:p14="http://schemas.microsoft.com/office/powerpoint/2010/main" val="3826677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5A4C-4945-4B96-858A-7878A22876FA}"/>
              </a:ext>
            </a:extLst>
          </p:cNvPr>
          <p:cNvSpPr>
            <a:spLocks noGrp="1"/>
          </p:cNvSpPr>
          <p:nvPr>
            <p:ph type="title"/>
          </p:nvPr>
        </p:nvSpPr>
        <p:spPr/>
        <p:txBody>
          <a:bodyPr/>
          <a:lstStyle/>
          <a:p>
            <a:pPr algn="ctr"/>
            <a:r>
              <a:rPr lang="en-US" b="1" i="0" dirty="0">
                <a:solidFill>
                  <a:srgbClr val="000000"/>
                </a:solidFill>
                <a:effectLst/>
                <a:latin typeface="arial" panose="020B0604020202020204" pitchFamily="34" charset="0"/>
              </a:rPr>
              <a:t>RAYLEIGH–JEANS LAW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8D9DB2-6264-40D1-9E16-BD49B3149B64}"/>
                  </a:ext>
                </a:extLst>
              </p:cNvPr>
              <p:cNvSpPr>
                <a:spLocks noGrp="1"/>
              </p:cNvSpPr>
              <p:nvPr>
                <p:ph idx="1"/>
              </p:nvPr>
            </p:nvSpPr>
            <p:spPr/>
            <p:txBody>
              <a:bodyPr/>
              <a:lstStyle/>
              <a:p>
                <a:pPr algn="just"/>
                <a:r>
                  <a:rPr lang="en-US" b="1" i="0" dirty="0">
                    <a:solidFill>
                      <a:srgbClr val="000000"/>
                    </a:solidFill>
                    <a:effectLst/>
                    <a:latin typeface="arial" panose="020B0604020202020204" pitchFamily="34" charset="0"/>
                  </a:rPr>
                  <a:t>Rayleigh–Jeans Law</a:t>
                </a:r>
                <a:r>
                  <a:rPr lang="en-US" b="0" i="0" dirty="0">
                    <a:solidFill>
                      <a:srgbClr val="000000"/>
                    </a:solidFill>
                    <a:effectLst/>
                    <a:latin typeface="arial" panose="020B0604020202020204" pitchFamily="34" charset="0"/>
                  </a:rPr>
                  <a:t> is an approximation to the spectral radiance of </a:t>
                </a:r>
                <a:r>
                  <a:rPr lang="en-US" dirty="0">
                    <a:latin typeface="arial" panose="020B0604020202020204" pitchFamily="34" charset="0"/>
                  </a:rPr>
                  <a:t>electromagnetic radiation</a:t>
                </a:r>
                <a:r>
                  <a:rPr lang="en-US" b="0" i="0" dirty="0">
                    <a:solidFill>
                      <a:srgbClr val="000000"/>
                    </a:solidFill>
                    <a:effectLst/>
                    <a:latin typeface="arial" panose="020B0604020202020204" pitchFamily="34" charset="0"/>
                  </a:rPr>
                  <a:t> as a function of</a:t>
                </a:r>
                <a:r>
                  <a:rPr lang="en-US" b="0" i="0" dirty="0">
                    <a:effectLst/>
                    <a:latin typeface="arial" panose="020B0604020202020204" pitchFamily="34" charset="0"/>
                  </a:rPr>
                  <a:t> </a:t>
                </a:r>
                <a:r>
                  <a:rPr lang="en-US" dirty="0">
                    <a:latin typeface="arial" panose="020B0604020202020204" pitchFamily="34" charset="0"/>
                  </a:rPr>
                  <a:t>wavelength</a:t>
                </a:r>
                <a:r>
                  <a:rPr lang="en-US" b="0" i="0" dirty="0">
                    <a:solidFill>
                      <a:srgbClr val="000000"/>
                    </a:solidFill>
                    <a:effectLst/>
                    <a:latin typeface="arial" panose="020B0604020202020204" pitchFamily="34" charset="0"/>
                  </a:rPr>
                  <a:t> from a </a:t>
                </a:r>
                <a:r>
                  <a:rPr lang="en-US" dirty="0">
                    <a:latin typeface="arial" panose="020B0604020202020204" pitchFamily="34" charset="0"/>
                  </a:rPr>
                  <a:t>black body</a:t>
                </a:r>
                <a:r>
                  <a:rPr lang="en-US" b="0" i="0" dirty="0">
                    <a:solidFill>
                      <a:srgbClr val="000000"/>
                    </a:solidFill>
                    <a:effectLst/>
                    <a:latin typeface="arial" panose="020B0604020202020204" pitchFamily="34" charset="0"/>
                  </a:rPr>
                  <a:t> at a given temperature through classical arguments. For wavelength λ, it is:</a:t>
                </a:r>
              </a:p>
              <a:p>
                <a:pPr marL="0" indent="0" algn="just">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i="1" smtClean="0">
                            <a:latin typeface="Cambria Math" panose="02040503050406030204" pitchFamily="18" charset="0"/>
                            <a:ea typeface="Cambria Math" panose="02040503050406030204" pitchFamily="18" charset="0"/>
                          </a:rPr>
                          <m:t>𝜆</m:t>
                        </m:r>
                      </m:sub>
                    </m:sSub>
                  </m:oMath>
                </a14:m>
                <a:r>
                  <a:rPr lang="en-US" dirty="0"/>
                  <a:t>(T)=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𝐵</m:t>
                            </m:r>
                          </m:sub>
                        </m:sSub>
                        <m:r>
                          <a:rPr lang="en-US" b="0" i="1" smtClean="0">
                            <a:latin typeface="Cambria Math" panose="02040503050406030204" pitchFamily="18" charset="0"/>
                          </a:rPr>
                          <m:t>𝑇</m:t>
                        </m:r>
                      </m:num>
                      <m:den>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rPr>
                              <m:t>4</m:t>
                            </m:r>
                          </m:sup>
                        </m:sSup>
                      </m:den>
                    </m:f>
                  </m:oMath>
                </a14:m>
                <a:endParaRPr lang="en-US" dirty="0"/>
              </a:p>
              <a:p>
                <a:pPr algn="just"/>
                <a:r>
                  <a:rPr lang="en-US" b="0" i="0" dirty="0">
                    <a:solidFill>
                      <a:srgbClr val="000000"/>
                    </a:solidFill>
                    <a:effectLst/>
                    <a:latin typeface="arial" panose="020B0604020202020204" pitchFamily="34" charset="0"/>
                  </a:rPr>
                  <a:t>where </a:t>
                </a:r>
                <a:r>
                  <a:rPr lang="en-US" b="0" i="0" dirty="0" err="1">
                    <a:solidFill>
                      <a:srgbClr val="000000"/>
                    </a:solidFill>
                    <a:effectLst/>
                    <a:latin typeface="arial" panose="020B0604020202020204" pitchFamily="34" charset="0"/>
                  </a:rPr>
                  <a:t>Bλ</a:t>
                </a:r>
                <a:r>
                  <a:rPr lang="en-US" b="0" i="0" dirty="0">
                    <a:solidFill>
                      <a:srgbClr val="000000"/>
                    </a:solidFill>
                    <a:effectLst/>
                    <a:latin typeface="arial" panose="020B0604020202020204" pitchFamily="34" charset="0"/>
                  </a:rPr>
                  <a:t> is the spectral radiance, the power emitted per unit emitting area, per </a:t>
                </a:r>
                <a:r>
                  <a:rPr lang="en-US" dirty="0">
                    <a:latin typeface="arial" panose="020B0604020202020204" pitchFamily="34" charset="0"/>
                  </a:rPr>
                  <a:t>steradian</a:t>
                </a:r>
                <a:r>
                  <a:rPr lang="en-US" b="0" i="0" dirty="0">
                    <a:solidFill>
                      <a:srgbClr val="000000"/>
                    </a:solidFill>
                    <a:effectLst/>
                    <a:latin typeface="arial" panose="020B0604020202020204" pitchFamily="34" charset="0"/>
                  </a:rPr>
                  <a:t>, per unit wavelength; c is the </a:t>
                </a:r>
                <a:r>
                  <a:rPr lang="en-US" dirty="0">
                    <a:latin typeface="arial" panose="020B0604020202020204" pitchFamily="34" charset="0"/>
                  </a:rPr>
                  <a:t>speed of light</a:t>
                </a:r>
                <a:r>
                  <a:rPr lang="en-US" b="0" i="0" dirty="0">
                    <a:solidFill>
                      <a:srgbClr val="000000"/>
                    </a:solidFill>
                    <a:effectLst/>
                    <a:latin typeface="arial" panose="020B0604020202020204" pitchFamily="34" charset="0"/>
                  </a:rPr>
                  <a:t>; kB is the </a:t>
                </a:r>
                <a:r>
                  <a:rPr lang="en-US" dirty="0">
                    <a:latin typeface="arial" panose="020B0604020202020204" pitchFamily="34" charset="0"/>
                  </a:rPr>
                  <a:t>Boltzmann constant</a:t>
                </a:r>
                <a:r>
                  <a:rPr lang="en-US" b="0" i="0" dirty="0">
                    <a:solidFill>
                      <a:srgbClr val="000000"/>
                    </a:solidFill>
                    <a:effectLst/>
                    <a:latin typeface="arial" panose="020B0604020202020204" pitchFamily="34" charset="0"/>
                  </a:rPr>
                  <a:t>; and T is the </a:t>
                </a:r>
                <a:r>
                  <a:rPr lang="en-US" dirty="0">
                    <a:latin typeface="arial" panose="020B0604020202020204" pitchFamily="34" charset="0"/>
                  </a:rPr>
                  <a:t>temperature</a:t>
                </a:r>
                <a:r>
                  <a:rPr lang="en-US" b="0" i="0" dirty="0">
                    <a:solidFill>
                      <a:srgbClr val="000000"/>
                    </a:solidFill>
                    <a:effectLst/>
                    <a:latin typeface="arial" panose="020B0604020202020204" pitchFamily="34" charset="0"/>
                  </a:rPr>
                  <a:t> in </a:t>
                </a:r>
                <a:r>
                  <a:rPr lang="en-US" dirty="0">
                    <a:latin typeface="arial" panose="020B0604020202020204" pitchFamily="34" charset="0"/>
                  </a:rPr>
                  <a:t>kelvins</a:t>
                </a:r>
                <a:endParaRPr lang="en-US" dirty="0"/>
              </a:p>
            </p:txBody>
          </p:sp>
        </mc:Choice>
        <mc:Fallback xmlns="">
          <p:sp>
            <p:nvSpPr>
              <p:cNvPr id="3" name="Content Placeholder 2">
                <a:extLst>
                  <a:ext uri="{FF2B5EF4-FFF2-40B4-BE49-F238E27FC236}">
                    <a16:creationId xmlns:a16="http://schemas.microsoft.com/office/drawing/2014/main" id="{B38D9DB2-6264-40D1-9E16-BD49B3149B64}"/>
                  </a:ext>
                </a:extLst>
              </p:cNvPr>
              <p:cNvSpPr>
                <a:spLocks noGrp="1" noRot="1" noChangeAspect="1" noMove="1" noResize="1" noEditPoints="1" noAdjustHandles="1" noChangeArrowheads="1" noChangeShapeType="1" noTextEdit="1"/>
              </p:cNvSpPr>
              <p:nvPr>
                <p:ph idx="1"/>
              </p:nvPr>
            </p:nvSpPr>
            <p:spPr>
              <a:blipFill>
                <a:blip r:embed="rId2"/>
                <a:stretch>
                  <a:fillRect l="-1043" t="-2381" r="-1159"/>
                </a:stretch>
              </a:blipFill>
            </p:spPr>
            <p:txBody>
              <a:bodyPr/>
              <a:lstStyle/>
              <a:p>
                <a:r>
                  <a:rPr lang="en-US">
                    <a:noFill/>
                  </a:rPr>
                  <a:t> </a:t>
                </a:r>
              </a:p>
            </p:txBody>
          </p:sp>
        </mc:Fallback>
      </mc:AlternateContent>
    </p:spTree>
    <p:extLst>
      <p:ext uri="{BB962C8B-B14F-4D97-AF65-F5344CB8AC3E}">
        <p14:creationId xmlns:p14="http://schemas.microsoft.com/office/powerpoint/2010/main" val="321746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36FF-7BB0-488F-B15B-A7AA95F2B77A}"/>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		RAYLEIGH–JEANS LAW…</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D122F3-D4C7-4A6A-A26F-22414E35AE3A}"/>
                  </a:ext>
                </a:extLst>
              </p:cNvPr>
              <p:cNvSpPr>
                <a:spLocks noGrp="1"/>
              </p:cNvSpPr>
              <p:nvPr>
                <p:ph idx="1"/>
              </p:nvPr>
            </p:nvSpPr>
            <p:spPr/>
            <p:txBody>
              <a:bodyPr>
                <a:normAutofit fontScale="70000" lnSpcReduction="20000"/>
              </a:bodyPr>
              <a:lstStyle/>
              <a:p>
                <a:r>
                  <a:rPr lang="en-US" sz="4100" b="0" i="0" dirty="0">
                    <a:solidFill>
                      <a:srgbClr val="000000"/>
                    </a:solidFill>
                    <a:effectLst/>
                    <a:latin typeface="arial" panose="020B0604020202020204" pitchFamily="34" charset="0"/>
                  </a:rPr>
                  <a:t>For frequency  </a:t>
                </a:r>
                <a:r>
                  <a:rPr lang="en-US" sz="4100" dirty="0">
                    <a:latin typeface="arial" panose="020B0604020202020204" pitchFamily="34" charset="0"/>
                  </a:rPr>
                  <a:t>ʋ</a:t>
                </a:r>
                <a:r>
                  <a:rPr lang="en-US" sz="4100" b="0" i="0" dirty="0">
                    <a:solidFill>
                      <a:srgbClr val="000000"/>
                    </a:solidFill>
                    <a:effectLst/>
                    <a:latin typeface="arial" panose="020B0604020202020204" pitchFamily="34" charset="0"/>
                  </a:rPr>
                  <a:t> , the expression is </a:t>
                </a:r>
                <a:r>
                  <a:rPr lang="en-US" sz="4100" dirty="0">
                    <a:solidFill>
                      <a:srgbClr val="000000"/>
                    </a:solidFill>
                    <a:latin typeface="arial" panose="020B0604020202020204" pitchFamily="34" charset="0"/>
                  </a:rPr>
                  <a:t>written as:</a:t>
                </a:r>
              </a:p>
              <a:p>
                <a:endParaRPr lang="en-US" sz="4100" dirty="0">
                  <a:solidFill>
                    <a:srgbClr val="000000"/>
                  </a:solidFill>
                  <a:latin typeface="arial" panose="020B0604020202020204" pitchFamily="34" charset="0"/>
                </a:endParaRPr>
              </a:p>
              <a:p>
                <a:pPr lvl="5"/>
                <a14:m>
                  <m:oMath xmlns:m="http://schemas.openxmlformats.org/officeDocument/2006/math">
                    <m:sSub>
                      <m:sSubPr>
                        <m:ctrlPr>
                          <a:rPr lang="en-US" sz="4100" i="1" smtClean="0">
                            <a:latin typeface="Cambria Math" panose="02040503050406030204" pitchFamily="18" charset="0"/>
                          </a:rPr>
                        </m:ctrlPr>
                      </m:sSubPr>
                      <m:e>
                        <m:r>
                          <a:rPr lang="en-US" sz="4100" b="0" i="1" smtClean="0">
                            <a:latin typeface="Cambria Math" panose="02040503050406030204" pitchFamily="18" charset="0"/>
                          </a:rPr>
                          <m:t>𝐵</m:t>
                        </m:r>
                      </m:e>
                      <m:sub>
                        <m:r>
                          <a:rPr lang="en-US" sz="4100" i="1" smtClean="0">
                            <a:latin typeface="Cambria Math" panose="02040503050406030204" pitchFamily="18" charset="0"/>
                            <a:ea typeface="Cambria Math" panose="02040503050406030204" pitchFamily="18" charset="0"/>
                          </a:rPr>
                          <m:t>𝜆</m:t>
                        </m:r>
                      </m:sub>
                    </m:sSub>
                  </m:oMath>
                </a14:m>
                <a:r>
                  <a:rPr lang="en-US" sz="4100" dirty="0"/>
                  <a:t>(T)=</a:t>
                </a:r>
                <a14:m>
                  <m:oMath xmlns:m="http://schemas.openxmlformats.org/officeDocument/2006/math">
                    <m:f>
                      <m:fPr>
                        <m:ctrlPr>
                          <a:rPr lang="en-US" sz="4100" i="1" smtClean="0">
                            <a:latin typeface="Cambria Math" panose="02040503050406030204" pitchFamily="18" charset="0"/>
                          </a:rPr>
                        </m:ctrlPr>
                      </m:fPr>
                      <m:num>
                        <m:r>
                          <a:rPr lang="en-US" sz="4100" b="0" i="1" smtClean="0">
                            <a:latin typeface="Cambria Math" panose="02040503050406030204" pitchFamily="18" charset="0"/>
                          </a:rPr>
                          <m:t>2</m:t>
                        </m:r>
                        <m:sSup>
                          <m:sSupPr>
                            <m:ctrlPr>
                              <a:rPr lang="en-US" sz="4100" b="0" i="1" smtClean="0">
                                <a:latin typeface="Cambria Math" panose="02040503050406030204" pitchFamily="18" charset="0"/>
                              </a:rPr>
                            </m:ctrlPr>
                          </m:sSupPr>
                          <m:e>
                            <m:r>
                              <m:rPr>
                                <m:nor/>
                              </m:rPr>
                              <a:rPr lang="en-US" sz="4100" dirty="0">
                                <a:latin typeface="arial" panose="020B0604020202020204" pitchFamily="34" charset="0"/>
                              </a:rPr>
                              <m:t>ʋ</m:t>
                            </m:r>
                          </m:e>
                          <m:sup>
                            <m:r>
                              <a:rPr lang="en-US" sz="4100" b="0" i="1" smtClean="0">
                                <a:latin typeface="Cambria Math" panose="02040503050406030204" pitchFamily="18" charset="0"/>
                              </a:rPr>
                              <m:t>2</m:t>
                            </m:r>
                          </m:sup>
                        </m:sSup>
                        <m:sSup>
                          <m:sSupPr>
                            <m:ctrlPr>
                              <a:rPr lang="en-US" sz="4100" b="0" i="1" smtClean="0">
                                <a:latin typeface="Cambria Math" panose="02040503050406030204" pitchFamily="18" charset="0"/>
                              </a:rPr>
                            </m:ctrlPr>
                          </m:sSupPr>
                          <m:e>
                            <m:r>
                              <a:rPr lang="en-US" sz="4100" b="0" i="1" smtClean="0">
                                <a:latin typeface="Cambria Math" panose="02040503050406030204" pitchFamily="18" charset="0"/>
                              </a:rPr>
                              <m:t>𝑘</m:t>
                            </m:r>
                          </m:e>
                          <m:sup>
                            <m:r>
                              <a:rPr lang="en-US" sz="4100" b="0" i="1" smtClean="0">
                                <a:latin typeface="Cambria Math" panose="02040503050406030204" pitchFamily="18" charset="0"/>
                              </a:rPr>
                              <m:t>𝐵</m:t>
                            </m:r>
                          </m:sup>
                        </m:sSup>
                        <m:r>
                          <a:rPr lang="en-US" sz="4100" b="0" i="1" smtClean="0">
                            <a:latin typeface="Cambria Math" panose="02040503050406030204" pitchFamily="18" charset="0"/>
                          </a:rPr>
                          <m:t>𝑇</m:t>
                        </m:r>
                      </m:num>
                      <m:den>
                        <m:eqArr>
                          <m:eqArrPr>
                            <m:ctrlPr>
                              <a:rPr lang="en-US" sz="4100" b="0" i="1" smtClean="0">
                                <a:latin typeface="Cambria Math" panose="02040503050406030204" pitchFamily="18" charset="0"/>
                              </a:rPr>
                            </m:ctrlPr>
                          </m:eqArrPr>
                          <m:e>
                            <m:sSup>
                              <m:sSupPr>
                                <m:ctrlPr>
                                  <a:rPr lang="en-US" sz="4100" b="0" i="1" smtClean="0">
                                    <a:latin typeface="Cambria Math" panose="02040503050406030204" pitchFamily="18" charset="0"/>
                                  </a:rPr>
                                </m:ctrlPr>
                              </m:sSupPr>
                              <m:e>
                                <m:r>
                                  <a:rPr lang="en-US" sz="4100" b="0" i="1" smtClean="0">
                                    <a:latin typeface="Cambria Math" panose="02040503050406030204" pitchFamily="18" charset="0"/>
                                  </a:rPr>
                                  <m:t>𝑐</m:t>
                                </m:r>
                              </m:e>
                              <m:sup>
                                <m:r>
                                  <a:rPr lang="en-US" sz="4100" b="0" i="1" smtClean="0">
                                    <a:latin typeface="Cambria Math" panose="02040503050406030204" pitchFamily="18" charset="0"/>
                                  </a:rPr>
                                  <m:t>2</m:t>
                                </m:r>
                              </m:sup>
                            </m:sSup>
                          </m:e>
                          <m:e/>
                        </m:eqArr>
                      </m:den>
                    </m:f>
                  </m:oMath>
                </a14:m>
                <a:endParaRPr lang="en-US" sz="4100" b="0" i="0" dirty="0">
                  <a:solidFill>
                    <a:srgbClr val="000000"/>
                  </a:solidFill>
                  <a:effectLst/>
                  <a:latin typeface="arial" panose="020B0604020202020204" pitchFamily="34" charset="0"/>
                </a:endParaRPr>
              </a:p>
              <a:p>
                <a:pPr algn="just"/>
                <a:r>
                  <a:rPr lang="en-US" sz="4200" b="0" i="0" dirty="0">
                    <a:solidFill>
                      <a:srgbClr val="000000"/>
                    </a:solidFill>
                    <a:effectLst/>
                    <a:latin typeface="arial" panose="020B0604020202020204" pitchFamily="34" charset="0"/>
                  </a:rPr>
                  <a:t>The Rayleigh–Jeans law agrees with experimental results at large wavelengths (low frequencies) but strongly disagrees at short wavelengths (high frequencies). </a:t>
                </a:r>
              </a:p>
              <a:p>
                <a:pPr algn="just"/>
                <a:r>
                  <a:rPr lang="en-US" sz="4200" b="0" i="0" dirty="0">
                    <a:solidFill>
                      <a:srgbClr val="000000"/>
                    </a:solidFill>
                    <a:effectLst/>
                    <a:latin typeface="arial" panose="020B0604020202020204" pitchFamily="34" charset="0"/>
                  </a:rPr>
                  <a:t>This inconsistency between observations and the predictions of </a:t>
                </a:r>
                <a:r>
                  <a:rPr lang="en-US" sz="4200" dirty="0">
                    <a:latin typeface="arial" panose="020B0604020202020204" pitchFamily="34" charset="0"/>
                  </a:rPr>
                  <a:t>classical physics</a:t>
                </a:r>
                <a:r>
                  <a:rPr lang="en-US" sz="4200" b="0" i="0" dirty="0">
                    <a:effectLst/>
                    <a:latin typeface="arial" panose="020B0604020202020204" pitchFamily="34" charset="0"/>
                  </a:rPr>
                  <a:t> </a:t>
                </a:r>
                <a:r>
                  <a:rPr lang="en-US" sz="4200" b="0" i="0" dirty="0">
                    <a:solidFill>
                      <a:srgbClr val="000000"/>
                    </a:solidFill>
                    <a:effectLst/>
                    <a:latin typeface="arial" panose="020B0604020202020204" pitchFamily="34" charset="0"/>
                  </a:rPr>
                  <a:t>is commonly known as the</a:t>
                </a:r>
                <a:r>
                  <a:rPr lang="en-US" sz="4200" b="0" i="0" dirty="0">
                    <a:effectLst/>
                    <a:latin typeface="arial" panose="020B0604020202020204" pitchFamily="34" charset="0"/>
                  </a:rPr>
                  <a:t> </a:t>
                </a:r>
                <a:r>
                  <a:rPr lang="en-US" sz="4200" dirty="0">
                    <a:latin typeface="arial" panose="020B0604020202020204" pitchFamily="34" charset="0"/>
                  </a:rPr>
                  <a:t>ultraviolet catastrophe</a:t>
                </a:r>
                <a:endParaRPr lang="en-US" sz="4200" b="0" dirty="0"/>
              </a:p>
            </p:txBody>
          </p:sp>
        </mc:Choice>
        <mc:Fallback xmlns="">
          <p:sp>
            <p:nvSpPr>
              <p:cNvPr id="3" name="Content Placeholder 2">
                <a:extLst>
                  <a:ext uri="{FF2B5EF4-FFF2-40B4-BE49-F238E27FC236}">
                    <a16:creationId xmlns:a16="http://schemas.microsoft.com/office/drawing/2014/main" id="{16D122F3-D4C7-4A6A-A26F-22414E35AE3A}"/>
                  </a:ext>
                </a:extLst>
              </p:cNvPr>
              <p:cNvSpPr>
                <a:spLocks noGrp="1" noRot="1" noChangeAspect="1" noMove="1" noResize="1" noEditPoints="1" noAdjustHandles="1" noChangeArrowheads="1" noChangeShapeType="1" noTextEdit="1"/>
              </p:cNvSpPr>
              <p:nvPr>
                <p:ph idx="1"/>
              </p:nvPr>
            </p:nvSpPr>
            <p:spPr>
              <a:blipFill>
                <a:blip r:embed="rId2"/>
                <a:stretch>
                  <a:fillRect l="-1101" t="-4342" r="-1217"/>
                </a:stretch>
              </a:blipFill>
            </p:spPr>
            <p:txBody>
              <a:bodyPr/>
              <a:lstStyle/>
              <a:p>
                <a:r>
                  <a:rPr lang="en-US">
                    <a:noFill/>
                  </a:rPr>
                  <a:t> </a:t>
                </a:r>
              </a:p>
            </p:txBody>
          </p:sp>
        </mc:Fallback>
      </mc:AlternateContent>
    </p:spTree>
    <p:extLst>
      <p:ext uri="{BB962C8B-B14F-4D97-AF65-F5344CB8AC3E}">
        <p14:creationId xmlns:p14="http://schemas.microsoft.com/office/powerpoint/2010/main" val="111436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6A49-EE8D-4A43-8420-D517A6EBDAB4}"/>
              </a:ext>
            </a:extLst>
          </p:cNvPr>
          <p:cNvSpPr>
            <a:spLocks noGrp="1"/>
          </p:cNvSpPr>
          <p:nvPr>
            <p:ph type="title"/>
          </p:nvPr>
        </p:nvSpPr>
        <p:spPr/>
        <p:txBody>
          <a:bodyPr/>
          <a:lstStyle/>
          <a:p>
            <a:r>
              <a:rPr lang="en-US" b="1" i="0" dirty="0">
                <a:solidFill>
                  <a:srgbClr val="000000"/>
                </a:solidFill>
                <a:effectLst/>
                <a:latin typeface="arial" panose="020B0604020202020204" pitchFamily="34" charset="0"/>
              </a:rPr>
              <a:t>	RAYLEIGH–JEANS LAW….</a:t>
            </a:r>
            <a:endParaRPr lang="en-US" dirty="0"/>
          </a:p>
        </p:txBody>
      </p:sp>
      <p:sp>
        <p:nvSpPr>
          <p:cNvPr id="3" name="Content Placeholder 2">
            <a:extLst>
              <a:ext uri="{FF2B5EF4-FFF2-40B4-BE49-F238E27FC236}">
                <a16:creationId xmlns:a16="http://schemas.microsoft.com/office/drawing/2014/main" id="{2273D18A-9D8F-4F33-8CEF-86936732F7CD}"/>
              </a:ext>
            </a:extLst>
          </p:cNvPr>
          <p:cNvSpPr>
            <a:spLocks noGrp="1"/>
          </p:cNvSpPr>
          <p:nvPr>
            <p:ph idx="1"/>
          </p:nvPr>
        </p:nvSpPr>
        <p:spPr/>
        <p:txBody>
          <a:bodyPr/>
          <a:lstStyle/>
          <a:p>
            <a:r>
              <a:rPr lang="en-US" b="1" i="0" dirty="0">
                <a:solidFill>
                  <a:srgbClr val="000000"/>
                </a:solidFill>
                <a:effectLst/>
                <a:latin typeface="Arial" panose="020B0604020202020204" pitchFamily="34" charset="0"/>
                <a:cs typeface="Arial" panose="020B0604020202020204" pitchFamily="34" charset="0"/>
              </a:rPr>
              <a:t>The significance of this inadequate so-called law is that it provides an asymptotic condition which other proposed formulas, such as Planck's, need to satisfy. </a:t>
            </a:r>
          </a:p>
          <a:p>
            <a:endParaRPr lang="en-US" b="1" dirty="0">
              <a:solidFill>
                <a:srgbClr val="000000"/>
              </a:solidFill>
              <a:latin typeface="Arial" panose="020B0604020202020204" pitchFamily="34" charset="0"/>
              <a:cs typeface="Arial" panose="020B0604020202020204" pitchFamily="34" charset="0"/>
            </a:endParaRPr>
          </a:p>
          <a:p>
            <a:pPr marL="0" indent="0">
              <a:buNone/>
            </a:pPr>
            <a:endParaRPr lang="en-US" b="1" i="0" dirty="0">
              <a:solidFill>
                <a:srgbClr val="000000"/>
              </a:solidFill>
              <a:effectLst/>
              <a:latin typeface="Arial" panose="020B0604020202020204" pitchFamily="34" charset="0"/>
              <a:cs typeface="Arial" panose="020B0604020202020204" pitchFamily="34" charset="0"/>
            </a:endParaRPr>
          </a:p>
          <a:p>
            <a:r>
              <a:rPr lang="en-US" b="1" i="0" dirty="0">
                <a:solidFill>
                  <a:srgbClr val="000000"/>
                </a:solidFill>
                <a:effectLst/>
                <a:latin typeface="Arial" panose="020B0604020202020204" pitchFamily="34" charset="0"/>
                <a:cs typeface="Arial" panose="020B0604020202020204" pitchFamily="34" charset="0"/>
              </a:rPr>
              <a:t>It gives a value to an otherwise arbitrary constant in Planck's thermal radiation formula.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647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2F3A-EE38-4EB8-A3FA-342C9B21BDEC}"/>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PLANCK’S THEORY</a:t>
            </a:r>
          </a:p>
        </p:txBody>
      </p:sp>
      <p:pic>
        <p:nvPicPr>
          <p:cNvPr id="5" name="Content Placeholder 4">
            <a:extLst>
              <a:ext uri="{FF2B5EF4-FFF2-40B4-BE49-F238E27FC236}">
                <a16:creationId xmlns:a16="http://schemas.microsoft.com/office/drawing/2014/main" id="{C884C9A3-90E0-42D2-9D9F-0A2A2061BF5C}"/>
              </a:ext>
            </a:extLst>
          </p:cNvPr>
          <p:cNvPicPr>
            <a:picLocks noGrp="1" noChangeAspect="1"/>
          </p:cNvPicPr>
          <p:nvPr>
            <p:ph idx="1"/>
          </p:nvPr>
        </p:nvPicPr>
        <p:blipFill>
          <a:blip r:embed="rId2"/>
          <a:stretch>
            <a:fillRect/>
          </a:stretch>
        </p:blipFill>
        <p:spPr>
          <a:xfrm>
            <a:off x="651510" y="1690688"/>
            <a:ext cx="10702289" cy="5167312"/>
          </a:xfrm>
        </p:spPr>
      </p:pic>
    </p:spTree>
    <p:extLst>
      <p:ext uri="{BB962C8B-B14F-4D97-AF65-F5344CB8AC3E}">
        <p14:creationId xmlns:p14="http://schemas.microsoft.com/office/powerpoint/2010/main" val="2013156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FA9B-7B33-4EA5-B7CE-F7F6F785255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PLANCK’S THEORY…..</a:t>
            </a:r>
            <a:endParaRPr lang="en-US" dirty="0"/>
          </a:p>
        </p:txBody>
      </p:sp>
      <p:pic>
        <p:nvPicPr>
          <p:cNvPr id="5" name="Content Placeholder 4">
            <a:extLst>
              <a:ext uri="{FF2B5EF4-FFF2-40B4-BE49-F238E27FC236}">
                <a16:creationId xmlns:a16="http://schemas.microsoft.com/office/drawing/2014/main" id="{C76079DD-6711-4EAF-B5DC-118BCE612EED}"/>
              </a:ext>
            </a:extLst>
          </p:cNvPr>
          <p:cNvPicPr>
            <a:picLocks noGrp="1" noChangeAspect="1"/>
          </p:cNvPicPr>
          <p:nvPr>
            <p:ph idx="1"/>
          </p:nvPr>
        </p:nvPicPr>
        <p:blipFill>
          <a:blip r:embed="rId2"/>
          <a:stretch>
            <a:fillRect/>
          </a:stretch>
        </p:blipFill>
        <p:spPr>
          <a:xfrm>
            <a:off x="628650" y="1257300"/>
            <a:ext cx="11563350" cy="5600700"/>
          </a:xfrm>
        </p:spPr>
      </p:pic>
    </p:spTree>
    <p:extLst>
      <p:ext uri="{BB962C8B-B14F-4D97-AF65-F5344CB8AC3E}">
        <p14:creationId xmlns:p14="http://schemas.microsoft.com/office/powerpoint/2010/main" val="38594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3BBC-7736-46C3-989C-8DF52D9DBEA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6DC3C4D-7753-4B26-A49E-D8F30E124891}"/>
              </a:ext>
            </a:extLst>
          </p:cNvPr>
          <p:cNvPicPr>
            <a:picLocks noGrp="1" noChangeAspect="1"/>
          </p:cNvPicPr>
          <p:nvPr>
            <p:ph idx="1"/>
          </p:nvPr>
        </p:nvPicPr>
        <p:blipFill>
          <a:blip r:embed="rId2"/>
          <a:stretch>
            <a:fillRect/>
          </a:stretch>
        </p:blipFill>
        <p:spPr>
          <a:xfrm>
            <a:off x="739140" y="1690688"/>
            <a:ext cx="10614660" cy="5281611"/>
          </a:xfrm>
        </p:spPr>
      </p:pic>
    </p:spTree>
    <p:extLst>
      <p:ext uri="{BB962C8B-B14F-4D97-AF65-F5344CB8AC3E}">
        <p14:creationId xmlns:p14="http://schemas.microsoft.com/office/powerpoint/2010/main" val="139068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0FD3-6608-4631-A3A2-C7E975B0523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PLANCK’S THEORY…..</a:t>
            </a:r>
            <a:endParaRPr lang="en-US" dirty="0"/>
          </a:p>
        </p:txBody>
      </p:sp>
      <p:pic>
        <p:nvPicPr>
          <p:cNvPr id="5" name="Content Placeholder 4">
            <a:extLst>
              <a:ext uri="{FF2B5EF4-FFF2-40B4-BE49-F238E27FC236}">
                <a16:creationId xmlns:a16="http://schemas.microsoft.com/office/drawing/2014/main" id="{31978A6A-0004-478D-8DDD-9E3A9F0AAB49}"/>
              </a:ext>
            </a:extLst>
          </p:cNvPr>
          <p:cNvPicPr>
            <a:picLocks noGrp="1" noChangeAspect="1"/>
          </p:cNvPicPr>
          <p:nvPr>
            <p:ph idx="1"/>
          </p:nvPr>
        </p:nvPicPr>
        <p:blipFill>
          <a:blip r:embed="rId2"/>
          <a:stretch>
            <a:fillRect/>
          </a:stretch>
        </p:blipFill>
        <p:spPr>
          <a:xfrm>
            <a:off x="742950" y="1473200"/>
            <a:ext cx="10698480" cy="5499099"/>
          </a:xfrm>
        </p:spPr>
      </p:pic>
    </p:spTree>
    <p:extLst>
      <p:ext uri="{BB962C8B-B14F-4D97-AF65-F5344CB8AC3E}">
        <p14:creationId xmlns:p14="http://schemas.microsoft.com/office/powerpoint/2010/main" val="185717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65EFE-A395-4B05-A097-7CA91837047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PLANCK’S THEORY…..</a:t>
            </a:r>
            <a:endParaRPr lang="en-US" dirty="0"/>
          </a:p>
        </p:txBody>
      </p:sp>
      <p:pic>
        <p:nvPicPr>
          <p:cNvPr id="5" name="Content Placeholder 4">
            <a:extLst>
              <a:ext uri="{FF2B5EF4-FFF2-40B4-BE49-F238E27FC236}">
                <a16:creationId xmlns:a16="http://schemas.microsoft.com/office/drawing/2014/main" id="{32FB535B-EE29-4EA3-8D59-D8159CC5A16F}"/>
              </a:ext>
            </a:extLst>
          </p:cNvPr>
          <p:cNvPicPr>
            <a:picLocks noGrp="1" noChangeAspect="1"/>
          </p:cNvPicPr>
          <p:nvPr>
            <p:ph idx="1"/>
          </p:nvPr>
        </p:nvPicPr>
        <p:blipFill>
          <a:blip r:embed="rId2"/>
          <a:stretch>
            <a:fillRect/>
          </a:stretch>
        </p:blipFill>
        <p:spPr>
          <a:xfrm>
            <a:off x="838200" y="2224881"/>
            <a:ext cx="10515599" cy="4633119"/>
          </a:xfrm>
        </p:spPr>
      </p:pic>
    </p:spTree>
    <p:extLst>
      <p:ext uri="{BB962C8B-B14F-4D97-AF65-F5344CB8AC3E}">
        <p14:creationId xmlns:p14="http://schemas.microsoft.com/office/powerpoint/2010/main" val="348303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4C62-06D8-4F3E-A3CE-13E866BDC3BB}"/>
              </a:ext>
            </a:extLst>
          </p:cNvPr>
          <p:cNvSpPr>
            <a:spLocks noGrp="1"/>
          </p:cNvSpPr>
          <p:nvPr>
            <p:ph type="title"/>
          </p:nvPr>
        </p:nvSpPr>
        <p:spPr>
          <a:xfrm>
            <a:off x="838200" y="365125"/>
            <a:ext cx="10515600" cy="1325563"/>
          </a:xfrm>
        </p:spPr>
        <p:txBody>
          <a:bodyPr/>
          <a:lstStyle/>
          <a:p>
            <a:pPr algn="ctr"/>
            <a:r>
              <a:rPr lang="en-US" b="1" dirty="0">
                <a:latin typeface="Arial" panose="020B0604020202020204" pitchFamily="34" charset="0"/>
                <a:cs typeface="Arial" panose="020B0604020202020204" pitchFamily="34" charset="0"/>
              </a:rPr>
              <a:t>BLACK BODY RADIATION</a:t>
            </a:r>
          </a:p>
        </p:txBody>
      </p:sp>
      <p:sp>
        <p:nvSpPr>
          <p:cNvPr id="3" name="Content Placeholder 2">
            <a:extLst>
              <a:ext uri="{FF2B5EF4-FFF2-40B4-BE49-F238E27FC236}">
                <a16:creationId xmlns:a16="http://schemas.microsoft.com/office/drawing/2014/main" id="{47505180-1B22-44E3-BF75-0E97A0C021BD}"/>
              </a:ext>
            </a:extLst>
          </p:cNvPr>
          <p:cNvSpPr>
            <a:spLocks noGrp="1"/>
          </p:cNvSpPr>
          <p:nvPr>
            <p:ph idx="1"/>
          </p:nvPr>
        </p:nvSpPr>
        <p:spPr>
          <a:xfrm>
            <a:off x="838200" y="1360966"/>
            <a:ext cx="10515600" cy="5497033"/>
          </a:xfrm>
        </p:spPr>
        <p:txBody>
          <a:bodyPr/>
          <a:lstStyle/>
          <a:p>
            <a:pPr algn="just"/>
            <a:r>
              <a:rPr lang="en-US" sz="3200" b="1" i="0" dirty="0">
                <a:solidFill>
                  <a:srgbClr val="333333"/>
                </a:solidFill>
                <a:effectLst/>
                <a:latin typeface="Arial" panose="020B0604020202020204" pitchFamily="34" charset="0"/>
              </a:rPr>
              <a:t>A blackbody is an theoretical body that absorbs all electromagnetic radiation falling on it. </a:t>
            </a:r>
          </a:p>
          <a:p>
            <a:pPr algn="just"/>
            <a:r>
              <a:rPr lang="en-US" sz="3200" b="1" i="0" dirty="0">
                <a:solidFill>
                  <a:srgbClr val="333333"/>
                </a:solidFill>
                <a:effectLst/>
                <a:latin typeface="Arial" panose="020B0604020202020204" pitchFamily="34" charset="0"/>
              </a:rPr>
              <a:t>It is a hypothetical object which is a perfect absorber and a perfect emitter of wavelengths radiation.</a:t>
            </a:r>
            <a:endParaRPr lang="en-US" sz="3200" b="1" dirty="0">
              <a:solidFill>
                <a:srgbClr val="333333"/>
              </a:solidFill>
              <a:latin typeface="Arial" panose="020B0604020202020204" pitchFamily="34" charset="0"/>
            </a:endParaRPr>
          </a:p>
          <a:p>
            <a:pPr algn="just"/>
            <a:r>
              <a:rPr lang="en-US" sz="3200" b="1" i="0" dirty="0">
                <a:solidFill>
                  <a:srgbClr val="333333"/>
                </a:solidFill>
                <a:effectLst/>
                <a:latin typeface="Arial" panose="020B0604020202020204" pitchFamily="34" charset="0"/>
              </a:rPr>
              <a:t>The term originates because for a blackbody all visible light will be absorbed rather than reflected, and therefore the surface will appear black</a:t>
            </a:r>
          </a:p>
          <a:p>
            <a:pPr algn="just"/>
            <a:r>
              <a:rPr lang="en-US" sz="3200" b="1" i="0" dirty="0">
                <a:solidFill>
                  <a:srgbClr val="333333"/>
                </a:solidFill>
                <a:effectLst/>
                <a:latin typeface="Arial" panose="020B0604020202020204" pitchFamily="34" charset="0"/>
              </a:rPr>
              <a:t>A star, like the Sun is a near perfect blackbody. A blackbody does not reflect any light, nor does it allow any light to pass through (transmit</a:t>
            </a:r>
            <a:r>
              <a:rPr lang="en-US" sz="3200" b="0" i="0" dirty="0">
                <a:solidFill>
                  <a:srgbClr val="333333"/>
                </a:solidFill>
                <a:effectLst/>
                <a:latin typeface="Arial" panose="020B0604020202020204" pitchFamily="34" charset="0"/>
              </a:rPr>
              <a:t>).</a:t>
            </a:r>
            <a:endParaRPr lang="en-US" sz="3200" dirty="0"/>
          </a:p>
          <a:p>
            <a:endParaRPr lang="en-US" dirty="0"/>
          </a:p>
        </p:txBody>
      </p:sp>
    </p:spTree>
    <p:extLst>
      <p:ext uri="{BB962C8B-B14F-4D97-AF65-F5344CB8AC3E}">
        <p14:creationId xmlns:p14="http://schemas.microsoft.com/office/powerpoint/2010/main" val="64441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18F0-24DE-4644-ACCD-964FD78699FC}"/>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C36FCBB1-5698-4CB3-A303-78061521B7A9}"/>
              </a:ext>
            </a:extLst>
          </p:cNvPr>
          <p:cNvPicPr>
            <a:picLocks noGrp="1" noChangeAspect="1"/>
          </p:cNvPicPr>
          <p:nvPr>
            <p:ph idx="1"/>
          </p:nvPr>
        </p:nvPicPr>
        <p:blipFill>
          <a:blip r:embed="rId2"/>
          <a:stretch>
            <a:fillRect/>
          </a:stretch>
        </p:blipFill>
        <p:spPr>
          <a:xfrm>
            <a:off x="381000" y="1435782"/>
            <a:ext cx="11493499" cy="5206317"/>
          </a:xfrm>
        </p:spPr>
      </p:pic>
    </p:spTree>
    <p:extLst>
      <p:ext uri="{BB962C8B-B14F-4D97-AF65-F5344CB8AC3E}">
        <p14:creationId xmlns:p14="http://schemas.microsoft.com/office/powerpoint/2010/main" val="988557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8CFB-52BD-4A98-9E75-DB20FACD5363}"/>
              </a:ext>
            </a:extLst>
          </p:cNvPr>
          <p:cNvSpPr>
            <a:spLocks noGrp="1"/>
          </p:cNvSpPr>
          <p:nvPr>
            <p:ph type="title"/>
          </p:nvPr>
        </p:nvSpPr>
        <p:spPr/>
        <p:txBody>
          <a:bodyPr/>
          <a:lstStyle/>
          <a:p>
            <a:r>
              <a:rPr lang="en-US" dirty="0"/>
              <a:t>    PHOTOELECTRIC EFFECT…..</a:t>
            </a:r>
          </a:p>
        </p:txBody>
      </p:sp>
      <p:pic>
        <p:nvPicPr>
          <p:cNvPr id="7" name="Content Placeholder 6">
            <a:extLst>
              <a:ext uri="{FF2B5EF4-FFF2-40B4-BE49-F238E27FC236}">
                <a16:creationId xmlns:a16="http://schemas.microsoft.com/office/drawing/2014/main" id="{102BF87F-6901-49FE-9A34-24127D31A0AE}"/>
              </a:ext>
            </a:extLst>
          </p:cNvPr>
          <p:cNvPicPr>
            <a:picLocks noGrp="1" noChangeAspect="1"/>
          </p:cNvPicPr>
          <p:nvPr>
            <p:ph idx="1"/>
          </p:nvPr>
        </p:nvPicPr>
        <p:blipFill>
          <a:blip r:embed="rId2"/>
          <a:stretch>
            <a:fillRect/>
          </a:stretch>
        </p:blipFill>
        <p:spPr>
          <a:xfrm>
            <a:off x="139701" y="1346200"/>
            <a:ext cx="11963400" cy="5511800"/>
          </a:xfrm>
        </p:spPr>
      </p:pic>
    </p:spTree>
    <p:extLst>
      <p:ext uri="{BB962C8B-B14F-4D97-AF65-F5344CB8AC3E}">
        <p14:creationId xmlns:p14="http://schemas.microsoft.com/office/powerpoint/2010/main" val="2083620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73E6-29DE-4D02-B970-539A98DCF4E4}"/>
              </a:ext>
            </a:extLst>
          </p:cNvPr>
          <p:cNvSpPr>
            <a:spLocks noGrp="1"/>
          </p:cNvSpPr>
          <p:nvPr>
            <p:ph type="title"/>
          </p:nvPr>
        </p:nvSpPr>
        <p:spPr/>
        <p:txBody>
          <a:bodyPr/>
          <a:lstStyle/>
          <a:p>
            <a:r>
              <a:rPr lang="en-US" dirty="0"/>
              <a:t>     PHOTOELECTRIC EFFECT</a:t>
            </a:r>
          </a:p>
        </p:txBody>
      </p:sp>
      <p:sp>
        <p:nvSpPr>
          <p:cNvPr id="7" name="Content Placeholder 6">
            <a:extLst>
              <a:ext uri="{FF2B5EF4-FFF2-40B4-BE49-F238E27FC236}">
                <a16:creationId xmlns:a16="http://schemas.microsoft.com/office/drawing/2014/main" id="{AF978936-6DA5-430E-B809-20AE220B5693}"/>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4914463A-EF4A-4B8C-9554-A6C9A2BDCD95}"/>
              </a:ext>
            </a:extLst>
          </p:cNvPr>
          <p:cNvPicPr>
            <a:picLocks noChangeAspect="1"/>
          </p:cNvPicPr>
          <p:nvPr/>
        </p:nvPicPr>
        <p:blipFill>
          <a:blip r:embed="rId2"/>
          <a:stretch>
            <a:fillRect/>
          </a:stretch>
        </p:blipFill>
        <p:spPr>
          <a:xfrm>
            <a:off x="838200" y="1853565"/>
            <a:ext cx="10515600" cy="4351338"/>
          </a:xfrm>
          <a:prstGeom prst="rect">
            <a:avLst/>
          </a:prstGeom>
        </p:spPr>
      </p:pic>
    </p:spTree>
    <p:extLst>
      <p:ext uri="{BB962C8B-B14F-4D97-AF65-F5344CB8AC3E}">
        <p14:creationId xmlns:p14="http://schemas.microsoft.com/office/powerpoint/2010/main" val="19583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A9F6-349B-4CD4-98F7-74F6E07F9C87}"/>
              </a:ext>
            </a:extLst>
          </p:cNvPr>
          <p:cNvSpPr>
            <a:spLocks noGrp="1"/>
          </p:cNvSpPr>
          <p:nvPr>
            <p:ph type="title"/>
          </p:nvPr>
        </p:nvSpPr>
        <p:spPr/>
        <p:txBody>
          <a:bodyPr/>
          <a:lstStyle/>
          <a:p>
            <a:r>
              <a:rPr lang="en-US" dirty="0"/>
              <a:t>PHOTOELECTRIC EFFECT……</a:t>
            </a:r>
          </a:p>
        </p:txBody>
      </p:sp>
      <p:pic>
        <p:nvPicPr>
          <p:cNvPr id="5" name="Content Placeholder 4">
            <a:extLst>
              <a:ext uri="{FF2B5EF4-FFF2-40B4-BE49-F238E27FC236}">
                <a16:creationId xmlns:a16="http://schemas.microsoft.com/office/drawing/2014/main" id="{ADD5E7D4-F6B4-4C41-A279-2BC91F75902F}"/>
              </a:ext>
            </a:extLst>
          </p:cNvPr>
          <p:cNvPicPr>
            <a:picLocks noGrp="1" noChangeAspect="1"/>
          </p:cNvPicPr>
          <p:nvPr>
            <p:ph idx="1"/>
          </p:nvPr>
        </p:nvPicPr>
        <p:blipFill>
          <a:blip r:embed="rId2"/>
          <a:stretch>
            <a:fillRect/>
          </a:stretch>
        </p:blipFill>
        <p:spPr>
          <a:xfrm>
            <a:off x="0" y="1257300"/>
            <a:ext cx="12192000" cy="5714999"/>
          </a:xfrm>
        </p:spPr>
      </p:pic>
    </p:spTree>
    <p:extLst>
      <p:ext uri="{BB962C8B-B14F-4D97-AF65-F5344CB8AC3E}">
        <p14:creationId xmlns:p14="http://schemas.microsoft.com/office/powerpoint/2010/main" val="1334391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FEF4-9C54-4DB0-A5A2-B236820981A6}"/>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43FFF2D5-C859-4D37-A460-7B3D042AD395}"/>
              </a:ext>
            </a:extLst>
          </p:cNvPr>
          <p:cNvPicPr>
            <a:picLocks noGrp="1" noChangeAspect="1"/>
          </p:cNvPicPr>
          <p:nvPr>
            <p:ph idx="1"/>
          </p:nvPr>
        </p:nvPicPr>
        <p:blipFill>
          <a:blip r:embed="rId2"/>
          <a:stretch>
            <a:fillRect/>
          </a:stretch>
        </p:blipFill>
        <p:spPr>
          <a:xfrm>
            <a:off x="0" y="1244600"/>
            <a:ext cx="12192000" cy="5753100"/>
          </a:xfrm>
        </p:spPr>
      </p:pic>
    </p:spTree>
    <p:extLst>
      <p:ext uri="{BB962C8B-B14F-4D97-AF65-F5344CB8AC3E}">
        <p14:creationId xmlns:p14="http://schemas.microsoft.com/office/powerpoint/2010/main" val="349778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CA353-5CB3-4A37-B089-369298C8735D}"/>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81D734CF-4CFF-492D-BE86-F566372521E9}"/>
              </a:ext>
            </a:extLst>
          </p:cNvPr>
          <p:cNvPicPr>
            <a:picLocks noGrp="1" noChangeAspect="1"/>
          </p:cNvPicPr>
          <p:nvPr>
            <p:ph idx="1"/>
          </p:nvPr>
        </p:nvPicPr>
        <p:blipFill>
          <a:blip r:embed="rId2"/>
          <a:stretch>
            <a:fillRect/>
          </a:stretch>
        </p:blipFill>
        <p:spPr>
          <a:xfrm>
            <a:off x="88900" y="1282700"/>
            <a:ext cx="12103100" cy="5575300"/>
          </a:xfrm>
        </p:spPr>
      </p:pic>
    </p:spTree>
    <p:extLst>
      <p:ext uri="{BB962C8B-B14F-4D97-AF65-F5344CB8AC3E}">
        <p14:creationId xmlns:p14="http://schemas.microsoft.com/office/powerpoint/2010/main" val="54468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32B5B-4B9F-476E-BB1B-0B0A61742183}"/>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E2E4F0C9-0842-4541-AD91-CF8B060CBFF4}"/>
              </a:ext>
            </a:extLst>
          </p:cNvPr>
          <p:cNvPicPr>
            <a:picLocks noGrp="1" noChangeAspect="1"/>
          </p:cNvPicPr>
          <p:nvPr>
            <p:ph idx="1"/>
          </p:nvPr>
        </p:nvPicPr>
        <p:blipFill>
          <a:blip r:embed="rId2"/>
          <a:stretch>
            <a:fillRect/>
          </a:stretch>
        </p:blipFill>
        <p:spPr>
          <a:xfrm>
            <a:off x="0" y="1257300"/>
            <a:ext cx="12192000" cy="5600699"/>
          </a:xfrm>
        </p:spPr>
      </p:pic>
    </p:spTree>
    <p:extLst>
      <p:ext uri="{BB962C8B-B14F-4D97-AF65-F5344CB8AC3E}">
        <p14:creationId xmlns:p14="http://schemas.microsoft.com/office/powerpoint/2010/main" val="300026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455B-E1DF-4092-8D8B-BCE65B1089C9}"/>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998DED5E-D6C2-4277-AAC9-0AD77C947B1E}"/>
              </a:ext>
            </a:extLst>
          </p:cNvPr>
          <p:cNvPicPr>
            <a:picLocks noGrp="1" noChangeAspect="1"/>
          </p:cNvPicPr>
          <p:nvPr>
            <p:ph idx="1"/>
          </p:nvPr>
        </p:nvPicPr>
        <p:blipFill>
          <a:blip r:embed="rId2"/>
          <a:stretch>
            <a:fillRect/>
          </a:stretch>
        </p:blipFill>
        <p:spPr>
          <a:xfrm>
            <a:off x="838200" y="1843881"/>
            <a:ext cx="11353800" cy="5014119"/>
          </a:xfrm>
        </p:spPr>
      </p:pic>
    </p:spTree>
    <p:extLst>
      <p:ext uri="{BB962C8B-B14F-4D97-AF65-F5344CB8AC3E}">
        <p14:creationId xmlns:p14="http://schemas.microsoft.com/office/powerpoint/2010/main" val="33698908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CCDBC-EDE3-4942-94F5-15AA1F87C3B8}"/>
              </a:ext>
            </a:extLst>
          </p:cNvPr>
          <p:cNvSpPr>
            <a:spLocks noGrp="1"/>
          </p:cNvSpPr>
          <p:nvPr>
            <p:ph type="title"/>
          </p:nvPr>
        </p:nvSpPr>
        <p:spPr/>
        <p:txBody>
          <a:bodyPr/>
          <a:lstStyle/>
          <a:p>
            <a:r>
              <a:rPr lang="en-US" dirty="0"/>
              <a:t>PHOTOELECTRIC EFFECT……..</a:t>
            </a:r>
          </a:p>
        </p:txBody>
      </p:sp>
      <p:pic>
        <p:nvPicPr>
          <p:cNvPr id="5" name="Content Placeholder 4">
            <a:extLst>
              <a:ext uri="{FF2B5EF4-FFF2-40B4-BE49-F238E27FC236}">
                <a16:creationId xmlns:a16="http://schemas.microsoft.com/office/drawing/2014/main" id="{6D3948BB-6A92-4FA6-8317-D17E2BEB554A}"/>
              </a:ext>
            </a:extLst>
          </p:cNvPr>
          <p:cNvPicPr>
            <a:picLocks noGrp="1" noChangeAspect="1"/>
          </p:cNvPicPr>
          <p:nvPr>
            <p:ph idx="1"/>
          </p:nvPr>
        </p:nvPicPr>
        <p:blipFill>
          <a:blip r:embed="rId2"/>
          <a:stretch>
            <a:fillRect/>
          </a:stretch>
        </p:blipFill>
        <p:spPr>
          <a:xfrm>
            <a:off x="0" y="1155700"/>
            <a:ext cx="12192000" cy="5829300"/>
          </a:xfrm>
        </p:spPr>
      </p:pic>
    </p:spTree>
    <p:extLst>
      <p:ext uri="{BB962C8B-B14F-4D97-AF65-F5344CB8AC3E}">
        <p14:creationId xmlns:p14="http://schemas.microsoft.com/office/powerpoint/2010/main" val="1023750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D45BC-9093-4346-832D-357F1F139D3D}"/>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2115EFD0-9BA9-45DB-90D5-2517D43566F7}"/>
              </a:ext>
            </a:extLst>
          </p:cNvPr>
          <p:cNvPicPr>
            <a:picLocks noGrp="1" noChangeAspect="1"/>
          </p:cNvPicPr>
          <p:nvPr>
            <p:ph idx="1"/>
          </p:nvPr>
        </p:nvPicPr>
        <p:blipFill>
          <a:blip r:embed="rId2"/>
          <a:stretch>
            <a:fillRect/>
          </a:stretch>
        </p:blipFill>
        <p:spPr>
          <a:xfrm>
            <a:off x="0" y="1346200"/>
            <a:ext cx="12192000" cy="5511800"/>
          </a:xfrm>
        </p:spPr>
      </p:pic>
    </p:spTree>
    <p:extLst>
      <p:ext uri="{BB962C8B-B14F-4D97-AF65-F5344CB8AC3E}">
        <p14:creationId xmlns:p14="http://schemas.microsoft.com/office/powerpoint/2010/main" val="4182674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9F49-8D5B-484D-9736-2B8C05ACD6C4}"/>
              </a:ext>
            </a:extLst>
          </p:cNvPr>
          <p:cNvSpPr>
            <a:spLocks noGrp="1"/>
          </p:cNvSpPr>
          <p:nvPr>
            <p:ph type="title"/>
          </p:nvPr>
        </p:nvSpPr>
        <p:spPr/>
        <p:txBody>
          <a:bodyPr/>
          <a:lstStyle/>
          <a:p>
            <a:pPr algn="ctr"/>
            <a:r>
              <a:rPr lang="en-US" b="1" i="0" dirty="0">
                <a:solidFill>
                  <a:srgbClr val="333333"/>
                </a:solidFill>
                <a:effectLst/>
                <a:latin typeface="Arial" panose="020B0604020202020204" pitchFamily="34" charset="0"/>
              </a:rPr>
              <a:t>Stefan–Boltzmann Law</a:t>
            </a:r>
            <a:endParaRPr lang="en-US" dirty="0"/>
          </a:p>
        </p:txBody>
      </p:sp>
      <p:sp>
        <p:nvSpPr>
          <p:cNvPr id="3" name="Content Placeholder 2">
            <a:extLst>
              <a:ext uri="{FF2B5EF4-FFF2-40B4-BE49-F238E27FC236}">
                <a16:creationId xmlns:a16="http://schemas.microsoft.com/office/drawing/2014/main" id="{DEFDB6E1-6994-41C6-89E0-49785C0B8219}"/>
              </a:ext>
            </a:extLst>
          </p:cNvPr>
          <p:cNvSpPr>
            <a:spLocks noGrp="1"/>
          </p:cNvSpPr>
          <p:nvPr>
            <p:ph idx="1"/>
          </p:nvPr>
        </p:nvSpPr>
        <p:spPr/>
        <p:txBody>
          <a:bodyPr/>
          <a:lstStyle/>
          <a:p>
            <a:pPr algn="just"/>
            <a:r>
              <a:rPr lang="en-US" b="1" i="0" dirty="0">
                <a:solidFill>
                  <a:srgbClr val="333333"/>
                </a:solidFill>
                <a:effectLst/>
                <a:latin typeface="Arial" panose="020B0604020202020204" pitchFamily="34" charset="0"/>
              </a:rPr>
              <a:t>How much energy an object radiates (per a given surface area) is a function of the surface temperature of the object. This property is expressed by the Stefan–Boltzmann law:</a:t>
            </a:r>
            <a:endParaRPr lang="en-US" b="1" dirty="0">
              <a:solidFill>
                <a:srgbClr val="333333"/>
              </a:solidFill>
              <a:latin typeface="Arial" panose="020B0604020202020204" pitchFamily="34" charset="0"/>
            </a:endParaRPr>
          </a:p>
          <a:p>
            <a:pPr algn="ctr"/>
            <a:r>
              <a:rPr lang="en-US" b="1" i="0" dirty="0">
                <a:solidFill>
                  <a:srgbClr val="333333"/>
                </a:solidFill>
                <a:effectLst/>
                <a:latin typeface="Arial" panose="020B0604020202020204" pitchFamily="34" charset="0"/>
              </a:rPr>
              <a:t>M= σ T </a:t>
            </a:r>
            <a:r>
              <a:rPr lang="en-US" b="1" i="0" baseline="30000" dirty="0">
                <a:solidFill>
                  <a:srgbClr val="333333"/>
                </a:solidFill>
                <a:effectLst/>
                <a:latin typeface="Arial" panose="020B0604020202020204" pitchFamily="34" charset="0"/>
              </a:rPr>
              <a:t>4</a:t>
            </a:r>
            <a:br>
              <a:rPr lang="en-US" b="1" dirty="0"/>
            </a:br>
            <a:r>
              <a:rPr lang="en-US" b="1" i="0" dirty="0">
                <a:solidFill>
                  <a:srgbClr val="333333"/>
                </a:solidFill>
                <a:effectLst/>
                <a:latin typeface="Arial" panose="020B0604020202020204" pitchFamily="34" charset="0"/>
              </a:rPr>
              <a:t>M = Total energy emitted from the surface of a material (Watts/m</a:t>
            </a:r>
            <a:r>
              <a:rPr lang="en-US" b="1" i="0" baseline="30000" dirty="0">
                <a:solidFill>
                  <a:srgbClr val="333333"/>
                </a:solidFill>
                <a:effectLst/>
                <a:latin typeface="Arial" panose="020B0604020202020204" pitchFamily="34" charset="0"/>
              </a:rPr>
              <a:t>2</a:t>
            </a:r>
            <a:r>
              <a:rPr lang="en-US" b="1" i="0" dirty="0">
                <a:solidFill>
                  <a:srgbClr val="333333"/>
                </a:solidFill>
                <a:effectLst/>
                <a:latin typeface="Arial" panose="020B0604020202020204" pitchFamily="34" charset="0"/>
              </a:rPr>
              <a:t>)</a:t>
            </a:r>
            <a:br>
              <a:rPr lang="en-US" b="1" dirty="0"/>
            </a:br>
            <a:r>
              <a:rPr lang="en-US" b="1" i="0" dirty="0">
                <a:solidFill>
                  <a:srgbClr val="333333"/>
                </a:solidFill>
                <a:effectLst/>
                <a:latin typeface="Arial" panose="020B0604020202020204" pitchFamily="34" charset="0"/>
              </a:rPr>
              <a:t>σ = Stefan-Boltzmann constant, 5.6697 x 10</a:t>
            </a:r>
            <a:r>
              <a:rPr lang="en-US" b="1" i="0" baseline="30000" dirty="0">
                <a:solidFill>
                  <a:srgbClr val="333333"/>
                </a:solidFill>
                <a:effectLst/>
                <a:latin typeface="Arial" panose="020B0604020202020204" pitchFamily="34" charset="0"/>
              </a:rPr>
              <a:t>-8 </a:t>
            </a:r>
            <a:r>
              <a:rPr lang="en-US" b="1" i="0" dirty="0">
                <a:solidFill>
                  <a:srgbClr val="333333"/>
                </a:solidFill>
                <a:effectLst/>
                <a:latin typeface="Arial" panose="020B0604020202020204" pitchFamily="34" charset="0"/>
              </a:rPr>
              <a:t>W/m</a:t>
            </a:r>
            <a:r>
              <a:rPr lang="en-US" b="1" i="0" baseline="30000" dirty="0">
                <a:solidFill>
                  <a:srgbClr val="333333"/>
                </a:solidFill>
                <a:effectLst/>
                <a:latin typeface="Arial" panose="020B0604020202020204" pitchFamily="34" charset="0"/>
              </a:rPr>
              <a:t>2</a:t>
            </a:r>
            <a:r>
              <a:rPr lang="en-US" b="1" i="0" dirty="0">
                <a:solidFill>
                  <a:srgbClr val="333333"/>
                </a:solidFill>
                <a:effectLst/>
                <a:latin typeface="Arial" panose="020B0604020202020204" pitchFamily="34" charset="0"/>
              </a:rPr>
              <a:t> K </a:t>
            </a:r>
            <a:r>
              <a:rPr lang="en-US" b="1" i="0" baseline="30000" dirty="0">
                <a:solidFill>
                  <a:srgbClr val="333333"/>
                </a:solidFill>
                <a:effectLst/>
                <a:latin typeface="Arial" panose="020B0604020202020204" pitchFamily="34" charset="0"/>
              </a:rPr>
              <a:t>4</a:t>
            </a:r>
            <a:br>
              <a:rPr lang="en-US" b="1" dirty="0"/>
            </a:br>
            <a:r>
              <a:rPr lang="en-US" b="1" i="0" dirty="0">
                <a:solidFill>
                  <a:srgbClr val="333333"/>
                </a:solidFill>
                <a:effectLst/>
                <a:latin typeface="Arial" panose="020B0604020202020204" pitchFamily="34" charset="0"/>
              </a:rPr>
              <a:t>T = Temperature of the emitting material in Kelvin</a:t>
            </a:r>
            <a:endParaRPr lang="en-US" b="1" dirty="0"/>
          </a:p>
          <a:p>
            <a:endParaRPr lang="en-US" dirty="0"/>
          </a:p>
        </p:txBody>
      </p:sp>
    </p:spTree>
    <p:extLst>
      <p:ext uri="{BB962C8B-B14F-4D97-AF65-F5344CB8AC3E}">
        <p14:creationId xmlns:p14="http://schemas.microsoft.com/office/powerpoint/2010/main" val="4214754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4408B-C848-42CD-AC32-14CF98CAC544}"/>
              </a:ext>
            </a:extLst>
          </p:cNvPr>
          <p:cNvSpPr>
            <a:spLocks noGrp="1"/>
          </p:cNvSpPr>
          <p:nvPr>
            <p:ph type="title"/>
          </p:nvPr>
        </p:nvSpPr>
        <p:spPr/>
        <p:txBody>
          <a:bodyPr/>
          <a:lstStyle/>
          <a:p>
            <a:r>
              <a:rPr lang="en-US" dirty="0"/>
              <a:t>       PHOTOELECTRIC EFFECT…….</a:t>
            </a:r>
          </a:p>
        </p:txBody>
      </p:sp>
      <p:pic>
        <p:nvPicPr>
          <p:cNvPr id="5" name="Content Placeholder 4">
            <a:extLst>
              <a:ext uri="{FF2B5EF4-FFF2-40B4-BE49-F238E27FC236}">
                <a16:creationId xmlns:a16="http://schemas.microsoft.com/office/drawing/2014/main" id="{551F10DA-161E-4AB8-8EC0-4CDC563CBD4C}"/>
              </a:ext>
            </a:extLst>
          </p:cNvPr>
          <p:cNvPicPr>
            <a:picLocks noGrp="1" noChangeAspect="1"/>
          </p:cNvPicPr>
          <p:nvPr>
            <p:ph idx="1"/>
          </p:nvPr>
        </p:nvPicPr>
        <p:blipFill>
          <a:blip r:embed="rId2"/>
          <a:stretch>
            <a:fillRect/>
          </a:stretch>
        </p:blipFill>
        <p:spPr>
          <a:xfrm>
            <a:off x="0" y="1168400"/>
            <a:ext cx="12192000" cy="5689600"/>
          </a:xfrm>
        </p:spPr>
      </p:pic>
    </p:spTree>
    <p:extLst>
      <p:ext uri="{BB962C8B-B14F-4D97-AF65-F5344CB8AC3E}">
        <p14:creationId xmlns:p14="http://schemas.microsoft.com/office/powerpoint/2010/main" val="3475431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3706-03BD-47F6-BB27-F0FAC10A2241}"/>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COMPTON EFFECT</a:t>
            </a:r>
          </a:p>
        </p:txBody>
      </p:sp>
      <p:sp>
        <p:nvSpPr>
          <p:cNvPr id="3" name="Content Placeholder 2">
            <a:extLst>
              <a:ext uri="{FF2B5EF4-FFF2-40B4-BE49-F238E27FC236}">
                <a16:creationId xmlns:a16="http://schemas.microsoft.com/office/drawing/2014/main" id="{36DA72A8-4EF7-4B90-BE81-CAE41F1EABFC}"/>
              </a:ext>
            </a:extLst>
          </p:cNvPr>
          <p:cNvSpPr>
            <a:spLocks noGrp="1"/>
          </p:cNvSpPr>
          <p:nvPr>
            <p:ph idx="1"/>
          </p:nvPr>
        </p:nvSpPr>
        <p:spPr/>
        <p:txBody>
          <a:bodyPr/>
          <a:lstStyle/>
          <a:p>
            <a:pPr algn="just"/>
            <a:r>
              <a:rPr lang="en-US" b="0" i="0" dirty="0">
                <a:solidFill>
                  <a:srgbClr val="000000"/>
                </a:solidFill>
                <a:effectLst/>
                <a:latin typeface="Tahoma" panose="020B0604030504040204" pitchFamily="34" charset="0"/>
              </a:rPr>
              <a:t>The Compton effect (also called Compton scattering) is the result of a high-energy photon colliding with a target, which releases loosely bound electrons from the outer shell of the atom or molecule. </a:t>
            </a:r>
          </a:p>
          <a:p>
            <a:pPr algn="just"/>
            <a:r>
              <a:rPr lang="en-US" b="0" i="0" dirty="0">
                <a:solidFill>
                  <a:srgbClr val="000000"/>
                </a:solidFill>
                <a:effectLst/>
                <a:latin typeface="Tahoma" panose="020B0604030504040204" pitchFamily="34" charset="0"/>
              </a:rPr>
              <a:t>The scattered radiation experiences a wavelength shift that cannot be explained in terms of classical wave theory, thus lending support to Einstein's photon theory. </a:t>
            </a:r>
            <a:endParaRPr lang="en-US" dirty="0"/>
          </a:p>
        </p:txBody>
      </p:sp>
    </p:spTree>
    <p:extLst>
      <p:ext uri="{BB962C8B-B14F-4D97-AF65-F5344CB8AC3E}">
        <p14:creationId xmlns:p14="http://schemas.microsoft.com/office/powerpoint/2010/main" val="4206636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F997-B320-413D-B1FB-0F227A53A50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COMPTON EFFECT…..</a:t>
            </a:r>
            <a:endParaRPr lang="en-US" dirty="0"/>
          </a:p>
        </p:txBody>
      </p:sp>
      <p:sp>
        <p:nvSpPr>
          <p:cNvPr id="3" name="Content Placeholder 2">
            <a:extLst>
              <a:ext uri="{FF2B5EF4-FFF2-40B4-BE49-F238E27FC236}">
                <a16:creationId xmlns:a16="http://schemas.microsoft.com/office/drawing/2014/main" id="{4EFF62B0-7C59-4FBD-B79A-CC81AC863B47}"/>
              </a:ext>
            </a:extLst>
          </p:cNvPr>
          <p:cNvSpPr>
            <a:spLocks noGrp="1"/>
          </p:cNvSpPr>
          <p:nvPr>
            <p:ph idx="1"/>
          </p:nvPr>
        </p:nvSpPr>
        <p:spPr/>
        <p:txBody>
          <a:bodyPr/>
          <a:lstStyle/>
          <a:p>
            <a:r>
              <a:rPr lang="en-US" b="0" i="0" dirty="0">
                <a:solidFill>
                  <a:srgbClr val="000000"/>
                </a:solidFill>
                <a:effectLst/>
                <a:latin typeface="Tahoma" panose="020B0604030504040204" pitchFamily="34" charset="0"/>
              </a:rPr>
              <a:t>A schematic diagram of the apparatus used by Compton is shown in the Figure below. </a:t>
            </a:r>
          </a:p>
          <a:p>
            <a:r>
              <a:rPr lang="en-US" b="0" i="0" dirty="0">
                <a:solidFill>
                  <a:srgbClr val="000000"/>
                </a:solidFill>
                <a:effectLst/>
                <a:latin typeface="Tahoma" panose="020B0604030504040204" pitchFamily="34" charset="0"/>
              </a:rPr>
              <a:t>A graphite target was bombarded with monochromatic x-rays and the wavelength of the scattered radiation was measured with a rotating crystal spectrometer.</a:t>
            </a:r>
          </a:p>
          <a:p>
            <a:r>
              <a:rPr lang="en-US" b="0" i="0" dirty="0">
                <a:solidFill>
                  <a:srgbClr val="000000"/>
                </a:solidFill>
                <a:effectLst/>
                <a:latin typeface="Tahoma" panose="020B0604030504040204" pitchFamily="34" charset="0"/>
              </a:rPr>
              <a:t> The intensity was determined by a movable ionization chamber that generated a current proportional to the x-ray intensity. Compton measured the dependence of scattered x-ray intensity on wavelength at three different scattering angles of 45</a:t>
            </a:r>
            <a:r>
              <a:rPr lang="en-US" b="0" i="0" baseline="30000" dirty="0">
                <a:solidFill>
                  <a:srgbClr val="000000"/>
                </a:solidFill>
                <a:effectLst/>
                <a:latin typeface="Tahoma" panose="020B0604030504040204" pitchFamily="34" charset="0"/>
              </a:rPr>
              <a:t>o</a:t>
            </a:r>
            <a:r>
              <a:rPr lang="en-US" b="0" i="0" dirty="0">
                <a:solidFill>
                  <a:srgbClr val="000000"/>
                </a:solidFill>
                <a:effectLst/>
                <a:latin typeface="Tahoma" panose="020B0604030504040204" pitchFamily="34" charset="0"/>
              </a:rPr>
              <a:t> 90</a:t>
            </a:r>
            <a:r>
              <a:rPr lang="en-US" b="0" i="0" baseline="30000" dirty="0">
                <a:solidFill>
                  <a:srgbClr val="000000"/>
                </a:solidFill>
                <a:effectLst/>
                <a:latin typeface="Tahoma" panose="020B0604030504040204" pitchFamily="34" charset="0"/>
              </a:rPr>
              <a:t>o</a:t>
            </a:r>
            <a:r>
              <a:rPr lang="en-US" b="0" i="0" dirty="0">
                <a:solidFill>
                  <a:srgbClr val="000000"/>
                </a:solidFill>
                <a:effectLst/>
                <a:latin typeface="Tahoma" panose="020B0604030504040204" pitchFamily="34" charset="0"/>
              </a:rPr>
              <a:t> ,and 135</a:t>
            </a:r>
            <a:r>
              <a:rPr lang="en-US" b="0" i="0" baseline="30000" dirty="0">
                <a:solidFill>
                  <a:srgbClr val="000000"/>
                </a:solidFill>
                <a:effectLst/>
                <a:latin typeface="Tahoma" panose="020B0604030504040204" pitchFamily="34" charset="0"/>
              </a:rPr>
              <a:t>o</a:t>
            </a:r>
            <a:endParaRPr lang="en-US" dirty="0"/>
          </a:p>
        </p:txBody>
      </p:sp>
    </p:spTree>
    <p:extLst>
      <p:ext uri="{BB962C8B-B14F-4D97-AF65-F5344CB8AC3E}">
        <p14:creationId xmlns:p14="http://schemas.microsoft.com/office/powerpoint/2010/main" val="3364546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EB36-9A1F-4A8A-8ED2-3AC788636B9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COMPTON EFFECT…..</a:t>
            </a:r>
            <a:endParaRPr lang="en-US" dirty="0"/>
          </a:p>
        </p:txBody>
      </p:sp>
      <p:pic>
        <p:nvPicPr>
          <p:cNvPr id="5" name="Content Placeholder 4">
            <a:extLst>
              <a:ext uri="{FF2B5EF4-FFF2-40B4-BE49-F238E27FC236}">
                <a16:creationId xmlns:a16="http://schemas.microsoft.com/office/drawing/2014/main" id="{9297DA37-7828-463F-B9A1-C4600AB94F64}"/>
              </a:ext>
            </a:extLst>
          </p:cNvPr>
          <p:cNvPicPr>
            <a:picLocks noGrp="1" noChangeAspect="1"/>
          </p:cNvPicPr>
          <p:nvPr>
            <p:ph idx="1"/>
          </p:nvPr>
        </p:nvPicPr>
        <p:blipFill>
          <a:blip r:embed="rId2"/>
          <a:stretch>
            <a:fillRect/>
          </a:stretch>
        </p:blipFill>
        <p:spPr>
          <a:xfrm>
            <a:off x="838200" y="2018514"/>
            <a:ext cx="10515600" cy="3965560"/>
          </a:xfrm>
        </p:spPr>
      </p:pic>
    </p:spTree>
    <p:extLst>
      <p:ext uri="{BB962C8B-B14F-4D97-AF65-F5344CB8AC3E}">
        <p14:creationId xmlns:p14="http://schemas.microsoft.com/office/powerpoint/2010/main" val="3228793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348D9-5876-495A-BAB7-C01F23AC614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COMPTON EFFECT…..</a:t>
            </a:r>
            <a:endParaRPr lang="en-US" dirty="0"/>
          </a:p>
        </p:txBody>
      </p:sp>
      <p:sp>
        <p:nvSpPr>
          <p:cNvPr id="3" name="Content Placeholder 2">
            <a:extLst>
              <a:ext uri="{FF2B5EF4-FFF2-40B4-BE49-F238E27FC236}">
                <a16:creationId xmlns:a16="http://schemas.microsoft.com/office/drawing/2014/main" id="{826E964B-A3BA-487F-AB1A-F27FE5A1453C}"/>
              </a:ext>
            </a:extLst>
          </p:cNvPr>
          <p:cNvSpPr>
            <a:spLocks noGrp="1"/>
          </p:cNvSpPr>
          <p:nvPr>
            <p:ph idx="1"/>
          </p:nvPr>
        </p:nvSpPr>
        <p:spPr>
          <a:xfrm>
            <a:off x="0" y="1295400"/>
            <a:ext cx="12090400" cy="5562600"/>
          </a:xfrm>
        </p:spPr>
        <p:txBody>
          <a:bodyPr>
            <a:normAutofit/>
          </a:bodyPr>
          <a:lstStyle/>
          <a:p>
            <a:pPr algn="l"/>
            <a:r>
              <a:rPr lang="en-US" b="0" i="0" dirty="0">
                <a:solidFill>
                  <a:srgbClr val="000000"/>
                </a:solidFill>
                <a:effectLst/>
                <a:latin typeface="Tahoma" panose="020B0604030504040204" pitchFamily="34" charset="0"/>
              </a:rPr>
              <a:t>Compton effect is the decrease in energy (increase in wavelength) of an X-ray or gamma ray photon, when it interacts with matter.</a:t>
            </a:r>
          </a:p>
          <a:p>
            <a:pPr algn="l"/>
            <a:r>
              <a:rPr lang="en-US" b="0" i="0" dirty="0">
                <a:solidFill>
                  <a:srgbClr val="000000"/>
                </a:solidFill>
                <a:effectLst/>
                <a:latin typeface="Tahoma" panose="020B0604030504040204" pitchFamily="34" charset="0"/>
              </a:rPr>
              <a:t> Because of the change in photon energy, it is an inelastic scattering process. </a:t>
            </a:r>
          </a:p>
          <a:p>
            <a:pPr algn="l"/>
            <a:r>
              <a:rPr lang="en-US" b="0" i="0" dirty="0">
                <a:solidFill>
                  <a:srgbClr val="000000"/>
                </a:solidFill>
                <a:effectLst/>
                <a:latin typeface="Tahoma" panose="020B0604030504040204" pitchFamily="34" charset="0"/>
              </a:rPr>
              <a:t>Inverse Compton scattering also exists, where the photon gains energy (decreasing in wavelength) upon interaction with matter. </a:t>
            </a:r>
          </a:p>
          <a:p>
            <a:pPr algn="l"/>
            <a:r>
              <a:rPr lang="en-US" b="0" i="0" dirty="0">
                <a:solidFill>
                  <a:srgbClr val="000000"/>
                </a:solidFill>
                <a:effectLst/>
                <a:latin typeface="Tahoma" panose="020B0604030504040204" pitchFamily="34" charset="0"/>
              </a:rPr>
              <a:t>Compton used a combination of three fundamental formulas representing the various aspects of classical and modern physics, combining them to describe the quantum behavior of light:</a:t>
            </a:r>
          </a:p>
          <a:p>
            <a:pPr algn="l">
              <a:buFont typeface="+mj-lt"/>
              <a:buAutoNum type="arabicPeriod"/>
            </a:pPr>
            <a:r>
              <a:rPr lang="en-US" b="0" i="0" dirty="0">
                <a:solidFill>
                  <a:srgbClr val="000000"/>
                </a:solidFill>
                <a:effectLst/>
                <a:latin typeface="Tahoma" panose="020B0604030504040204" pitchFamily="34" charset="0"/>
              </a:rPr>
              <a:t>Light as a particle, as noted in the photoelectric effect</a:t>
            </a:r>
          </a:p>
          <a:p>
            <a:pPr algn="l">
              <a:buFont typeface="+mj-lt"/>
              <a:buAutoNum type="arabicPeriod"/>
            </a:pPr>
            <a:r>
              <a:rPr lang="en-US" b="0" i="0" dirty="0">
                <a:solidFill>
                  <a:srgbClr val="000000"/>
                </a:solidFill>
                <a:effectLst/>
                <a:latin typeface="Tahoma" panose="020B0604030504040204" pitchFamily="34" charset="0"/>
              </a:rPr>
              <a:t>Relativistic dynamics: special theory of relativity</a:t>
            </a:r>
          </a:p>
          <a:p>
            <a:pPr algn="l">
              <a:buFont typeface="+mj-lt"/>
              <a:buAutoNum type="arabicPeriod"/>
            </a:pPr>
            <a:r>
              <a:rPr lang="en-US" b="0" i="0" dirty="0">
                <a:solidFill>
                  <a:srgbClr val="000000"/>
                </a:solidFill>
                <a:effectLst/>
                <a:latin typeface="Tahoma" panose="020B0604030504040204" pitchFamily="34" charset="0"/>
              </a:rPr>
              <a:t>Trigonometry: law of cosines</a:t>
            </a:r>
          </a:p>
          <a:p>
            <a:endParaRPr lang="en-US" dirty="0"/>
          </a:p>
        </p:txBody>
      </p:sp>
    </p:spTree>
    <p:extLst>
      <p:ext uri="{BB962C8B-B14F-4D97-AF65-F5344CB8AC3E}">
        <p14:creationId xmlns:p14="http://schemas.microsoft.com/office/powerpoint/2010/main" val="303708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53E4-E36D-4AE1-A74F-55B900AC8A2C}"/>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COMPTON EFFECT</a:t>
            </a:r>
          </a:p>
        </p:txBody>
      </p:sp>
      <p:pic>
        <p:nvPicPr>
          <p:cNvPr id="5" name="Content Placeholder 4">
            <a:extLst>
              <a:ext uri="{FF2B5EF4-FFF2-40B4-BE49-F238E27FC236}">
                <a16:creationId xmlns:a16="http://schemas.microsoft.com/office/drawing/2014/main" id="{7DB45595-A026-41B9-AE10-DA220B3205D1}"/>
              </a:ext>
            </a:extLst>
          </p:cNvPr>
          <p:cNvPicPr>
            <a:picLocks noGrp="1" noChangeAspect="1"/>
          </p:cNvPicPr>
          <p:nvPr>
            <p:ph idx="1"/>
          </p:nvPr>
        </p:nvPicPr>
        <p:blipFill>
          <a:blip r:embed="rId2"/>
          <a:stretch>
            <a:fillRect/>
          </a:stretch>
        </p:blipFill>
        <p:spPr>
          <a:xfrm>
            <a:off x="838200" y="1690688"/>
            <a:ext cx="10515600" cy="4641532"/>
          </a:xfrm>
        </p:spPr>
      </p:pic>
    </p:spTree>
    <p:extLst>
      <p:ext uri="{BB962C8B-B14F-4D97-AF65-F5344CB8AC3E}">
        <p14:creationId xmlns:p14="http://schemas.microsoft.com/office/powerpoint/2010/main" val="3604630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16C0-A829-48E0-A8E0-5F0D8BC2C87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APPLICATIONS OF COMPTON EFFECT</a:t>
            </a:r>
          </a:p>
        </p:txBody>
      </p:sp>
      <p:sp>
        <p:nvSpPr>
          <p:cNvPr id="3" name="Content Placeholder 2">
            <a:extLst>
              <a:ext uri="{FF2B5EF4-FFF2-40B4-BE49-F238E27FC236}">
                <a16:creationId xmlns:a16="http://schemas.microsoft.com/office/drawing/2014/main" id="{5A6FC941-B706-459A-BEFB-06F27548E197}"/>
              </a:ext>
            </a:extLst>
          </p:cNvPr>
          <p:cNvSpPr>
            <a:spLocks noGrp="1"/>
          </p:cNvSpPr>
          <p:nvPr>
            <p:ph idx="1"/>
          </p:nvPr>
        </p:nvSpPr>
        <p:spPr>
          <a:xfrm>
            <a:off x="88900" y="1333500"/>
            <a:ext cx="11264900" cy="5524500"/>
          </a:xfrm>
        </p:spPr>
        <p:txBody>
          <a:bodyPr>
            <a:normAutofit fontScale="92500" lnSpcReduction="10000"/>
          </a:bodyPr>
          <a:lstStyle/>
          <a:p>
            <a:pPr algn="just"/>
            <a:r>
              <a:rPr lang="en-US" sz="3200" b="0" i="0" dirty="0">
                <a:solidFill>
                  <a:srgbClr val="000000"/>
                </a:solidFill>
                <a:effectLst/>
                <a:latin typeface="Arial" panose="020B0604020202020204" pitchFamily="34" charset="0"/>
                <a:cs typeface="Arial" panose="020B0604020202020204" pitchFamily="34" charset="0"/>
              </a:rPr>
              <a:t>Compton scattering is of prime importance to radiobiology, as it happens to be the most probable interaction of high energy X rays with atomic nuclei in living beings and is applied in radiation therapy. </a:t>
            </a:r>
          </a:p>
          <a:p>
            <a:pPr algn="just"/>
            <a:r>
              <a:rPr lang="en-US" sz="3200" b="0" i="0" dirty="0">
                <a:solidFill>
                  <a:srgbClr val="000000"/>
                </a:solidFill>
                <a:effectLst/>
                <a:latin typeface="Arial" panose="020B0604020202020204" pitchFamily="34" charset="0"/>
                <a:cs typeface="Arial" panose="020B0604020202020204" pitchFamily="34" charset="0"/>
              </a:rPr>
              <a:t>In material physics, Compton scattering can be used to probe the wave function of the electrons in matter in the momentum representation.</a:t>
            </a:r>
          </a:p>
          <a:p>
            <a:pPr algn="just"/>
            <a:r>
              <a:rPr lang="en-US" sz="3200" b="0" i="0" dirty="0">
                <a:solidFill>
                  <a:srgbClr val="000000"/>
                </a:solidFill>
                <a:effectLst/>
                <a:latin typeface="Arial" panose="020B0604020202020204" pitchFamily="34" charset="0"/>
                <a:cs typeface="Arial" panose="020B0604020202020204" pitchFamily="34" charset="0"/>
              </a:rPr>
              <a:t> Compton scattering is an important effect in gamma spectroscopy which gives rise to the Compton edge, as it is possible for the gamma rays to scatter out of the detectors used. </a:t>
            </a:r>
          </a:p>
          <a:p>
            <a:pPr algn="just"/>
            <a:r>
              <a:rPr lang="en-US" sz="3200" b="0" i="0" dirty="0">
                <a:solidFill>
                  <a:srgbClr val="000000"/>
                </a:solidFill>
                <a:effectLst/>
                <a:latin typeface="Arial" panose="020B0604020202020204" pitchFamily="34" charset="0"/>
                <a:cs typeface="Arial" panose="020B0604020202020204" pitchFamily="34" charset="0"/>
              </a:rPr>
              <a:t>Compton suppression is used to detect stray scatter gamma rays to counteract this effect</a:t>
            </a:r>
            <a:r>
              <a:rPr lang="en-US" b="0" i="0" dirty="0">
                <a:solidFill>
                  <a:srgbClr val="000000"/>
                </a:solidFill>
                <a:effectLst/>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517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F73E-539E-49B2-A738-8C4A851A6FBD}"/>
              </a:ext>
            </a:extLst>
          </p:cNvPr>
          <p:cNvSpPr>
            <a:spLocks noGrp="1"/>
          </p:cNvSpPr>
          <p:nvPr>
            <p:ph type="title"/>
          </p:nvPr>
        </p:nvSpPr>
        <p:spPr/>
        <p:txBody>
          <a:bodyPr/>
          <a:lstStyle/>
          <a:p>
            <a:r>
              <a:rPr lang="en-US" dirty="0"/>
              <a:t>		</a:t>
            </a:r>
            <a:r>
              <a:rPr lang="en-US" dirty="0">
                <a:latin typeface="Arial" panose="020B0604020202020204" pitchFamily="34" charset="0"/>
                <a:cs typeface="Arial" panose="020B0604020202020204" pitchFamily="34" charset="0"/>
              </a:rPr>
              <a:t>PAIR PRODUCTION</a:t>
            </a:r>
          </a:p>
        </p:txBody>
      </p:sp>
      <p:sp>
        <p:nvSpPr>
          <p:cNvPr id="3" name="Content Placeholder 2">
            <a:extLst>
              <a:ext uri="{FF2B5EF4-FFF2-40B4-BE49-F238E27FC236}">
                <a16:creationId xmlns:a16="http://schemas.microsoft.com/office/drawing/2014/main" id="{CB988ECD-33A5-4331-8673-8DEC4EB64D81}"/>
              </a:ext>
            </a:extLst>
          </p:cNvPr>
          <p:cNvSpPr>
            <a:spLocks noGrp="1"/>
          </p:cNvSpPr>
          <p:nvPr>
            <p:ph idx="1"/>
          </p:nvPr>
        </p:nvSpPr>
        <p:spPr>
          <a:xfrm>
            <a:off x="0" y="1193800"/>
            <a:ext cx="12192000" cy="5664200"/>
          </a:xfrm>
        </p:spPr>
        <p:txBody>
          <a:bodyPr>
            <a:noAutofit/>
          </a:bodyPr>
          <a:lstStyle/>
          <a:p>
            <a:pPr algn="just"/>
            <a:r>
              <a:rPr lang="en-US" b="0" i="0" dirty="0">
                <a:solidFill>
                  <a:srgbClr val="000000"/>
                </a:solidFill>
                <a:effectLst/>
                <a:latin typeface="Arial" panose="020B0604020202020204" pitchFamily="34" charset="0"/>
                <a:cs typeface="Arial" panose="020B0604020202020204" pitchFamily="34" charset="0"/>
              </a:rPr>
              <a:t>Pair production is the formation or materialization of two electrons, one negative and the other positive (positron), from a pulse of electromagnetic energy traveling through matter, usually in the vicinity of an atomic nucleus. </a:t>
            </a:r>
          </a:p>
          <a:p>
            <a:pPr algn="just"/>
            <a:r>
              <a:rPr lang="en-US" b="0" i="0" dirty="0">
                <a:solidFill>
                  <a:srgbClr val="000000"/>
                </a:solidFill>
                <a:effectLst/>
                <a:latin typeface="Arial" panose="020B0604020202020204" pitchFamily="34" charset="0"/>
                <a:cs typeface="Arial" panose="020B0604020202020204" pitchFamily="34" charset="0"/>
              </a:rPr>
              <a:t>Pair production is a direct conversion of radiant energy to matter. It is one of the principal ways in which high-energy gamma rays are absorbed in matter.</a:t>
            </a:r>
          </a:p>
          <a:p>
            <a:pPr algn="just"/>
            <a:r>
              <a:rPr lang="en-US" b="0" i="0" dirty="0">
                <a:solidFill>
                  <a:srgbClr val="000000"/>
                </a:solidFill>
                <a:effectLst/>
                <a:latin typeface="Arial" panose="020B0604020202020204" pitchFamily="34" charset="0"/>
                <a:cs typeface="Arial" panose="020B0604020202020204" pitchFamily="34" charset="0"/>
              </a:rPr>
              <a:t> For pair production to occur, the electromagnetic energy, in a discrete quantity called a photon, must be at least equivalent to the mass of two electrons.</a:t>
            </a:r>
          </a:p>
          <a:p>
            <a:pPr algn="just"/>
            <a:r>
              <a:rPr lang="en-US" b="0" i="0" dirty="0">
                <a:solidFill>
                  <a:srgbClr val="000000"/>
                </a:solidFill>
                <a:effectLst/>
                <a:latin typeface="Arial" panose="020B0604020202020204" pitchFamily="34" charset="0"/>
                <a:cs typeface="Arial" panose="020B0604020202020204" pitchFamily="34" charset="0"/>
              </a:rPr>
              <a:t> The mass m of a single electron is equivalent to 0.51 million electron volts (MeV) of energy E as calculated from the equation formulated by Albert Einstein, E = mc</a:t>
            </a:r>
            <a:r>
              <a:rPr lang="en-US" b="0" i="0" baseline="30000" dirty="0">
                <a:solidFill>
                  <a:srgbClr val="000000"/>
                </a:solidFill>
                <a:effectLst/>
                <a:latin typeface="Arial" panose="020B0604020202020204" pitchFamily="34" charset="0"/>
                <a:cs typeface="Arial" panose="020B0604020202020204" pitchFamily="34" charset="0"/>
              </a:rPr>
              <a:t>2</a:t>
            </a:r>
            <a:r>
              <a:rPr lang="en-US" b="0" i="0" dirty="0">
                <a:solidFill>
                  <a:srgbClr val="000000"/>
                </a:solidFill>
                <a:effectLst/>
                <a:latin typeface="Arial" panose="020B0604020202020204" pitchFamily="34" charset="0"/>
                <a:cs typeface="Arial" panose="020B0604020202020204" pitchFamily="34" charset="0"/>
              </a:rPr>
              <a:t>, in which c is a constant equal to the velocity of light.</a:t>
            </a:r>
          </a:p>
          <a:p>
            <a:pPr algn="just"/>
            <a:r>
              <a:rPr lang="en-US" sz="3200" b="0" i="0" dirty="0">
                <a:solidFill>
                  <a:srgbClr val="000000"/>
                </a:solidFill>
                <a:effectLst/>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7242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206F8-CF24-43D8-A5BA-CB5C301E06C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		PAIR PRODUCTION</a:t>
            </a:r>
            <a:endParaRPr lang="en-US" dirty="0"/>
          </a:p>
        </p:txBody>
      </p:sp>
      <p:sp>
        <p:nvSpPr>
          <p:cNvPr id="3" name="Content Placeholder 2">
            <a:extLst>
              <a:ext uri="{FF2B5EF4-FFF2-40B4-BE49-F238E27FC236}">
                <a16:creationId xmlns:a16="http://schemas.microsoft.com/office/drawing/2014/main" id="{9FF1E9F1-96DE-4E65-856D-FF3918D848F2}"/>
              </a:ext>
            </a:extLst>
          </p:cNvPr>
          <p:cNvSpPr>
            <a:spLocks noGrp="1"/>
          </p:cNvSpPr>
          <p:nvPr>
            <p:ph idx="1"/>
          </p:nvPr>
        </p:nvSpPr>
        <p:spPr/>
        <p:txBody>
          <a:bodyPr>
            <a:normAutofit fontScale="92500"/>
          </a:bodyPr>
          <a:lstStyle/>
          <a:p>
            <a:pPr algn="just"/>
            <a:r>
              <a:rPr lang="en-US" b="0" i="0" dirty="0">
                <a:solidFill>
                  <a:srgbClr val="000000"/>
                </a:solidFill>
                <a:effectLst/>
                <a:latin typeface="Arial" panose="020B0604020202020204" pitchFamily="34" charset="0"/>
                <a:cs typeface="Arial" panose="020B0604020202020204" pitchFamily="34" charset="0"/>
              </a:rPr>
              <a:t>To produce two electrons, therefore, the photon energy must be at least 1.02 MeV. Photon energy in excess of this amount, when pair production occurs, is converted into motion of the electron-positron pair. </a:t>
            </a:r>
          </a:p>
          <a:p>
            <a:pPr algn="just"/>
            <a:r>
              <a:rPr lang="en-US" b="0" i="0" dirty="0">
                <a:solidFill>
                  <a:srgbClr val="000000"/>
                </a:solidFill>
                <a:effectLst/>
                <a:latin typeface="Arial" panose="020B0604020202020204" pitchFamily="34" charset="0"/>
                <a:cs typeface="Arial" panose="020B0604020202020204" pitchFamily="34" charset="0"/>
              </a:rPr>
              <a:t>If pair production occurs in a track detector, such as a cloud chamber, to which a magnetic field is properly applied, the electron and the positron curve away from the point of formation in opposite directions in arcs of equal curvature. </a:t>
            </a:r>
          </a:p>
          <a:p>
            <a:pPr algn="just"/>
            <a:r>
              <a:rPr lang="en-US" b="0" i="0" dirty="0">
                <a:solidFill>
                  <a:srgbClr val="000000"/>
                </a:solidFill>
                <a:effectLst/>
                <a:latin typeface="Arial" panose="020B0604020202020204" pitchFamily="34" charset="0"/>
                <a:cs typeface="Arial" panose="020B0604020202020204" pitchFamily="34" charset="0"/>
              </a:rPr>
              <a:t>In this way pair production was first detected (1933). The positron that is formed quickly disappears by reconversion into photons in the process of annihilation with another electron in matter.</a:t>
            </a: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307611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1DF86-337B-4AB0-B9D0-F5FFD30C7679}"/>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SCEMATIC DIAGRAM FOR FORMATION OF PAIR PRODUCTION</a:t>
            </a:r>
          </a:p>
        </p:txBody>
      </p:sp>
      <p:pic>
        <p:nvPicPr>
          <p:cNvPr id="5" name="Content Placeholder 4">
            <a:extLst>
              <a:ext uri="{FF2B5EF4-FFF2-40B4-BE49-F238E27FC236}">
                <a16:creationId xmlns:a16="http://schemas.microsoft.com/office/drawing/2014/main" id="{ED4427B8-5F01-4855-AD84-95E24833BF41}"/>
              </a:ext>
            </a:extLst>
          </p:cNvPr>
          <p:cNvPicPr>
            <a:picLocks noGrp="1" noChangeAspect="1"/>
          </p:cNvPicPr>
          <p:nvPr>
            <p:ph idx="1"/>
          </p:nvPr>
        </p:nvPicPr>
        <p:blipFill>
          <a:blip r:embed="rId2"/>
          <a:stretch>
            <a:fillRect/>
          </a:stretch>
        </p:blipFill>
        <p:spPr>
          <a:xfrm>
            <a:off x="736600" y="1752600"/>
            <a:ext cx="11455400" cy="5054600"/>
          </a:xfrm>
        </p:spPr>
      </p:pic>
    </p:spTree>
    <p:extLst>
      <p:ext uri="{BB962C8B-B14F-4D97-AF65-F5344CB8AC3E}">
        <p14:creationId xmlns:p14="http://schemas.microsoft.com/office/powerpoint/2010/main" val="241122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B961C-EB16-4CDB-9883-2F2C2B877032}"/>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      Stefan–Boltzmann Law……..</a:t>
            </a:r>
            <a:endParaRPr lang="en-US" dirty="0"/>
          </a:p>
        </p:txBody>
      </p:sp>
      <p:sp>
        <p:nvSpPr>
          <p:cNvPr id="3" name="Content Placeholder 2">
            <a:extLst>
              <a:ext uri="{FF2B5EF4-FFF2-40B4-BE49-F238E27FC236}">
                <a16:creationId xmlns:a16="http://schemas.microsoft.com/office/drawing/2014/main" id="{510F8DAB-3D4A-4E60-9A8F-D3AF8BC0552B}"/>
              </a:ext>
            </a:extLst>
          </p:cNvPr>
          <p:cNvSpPr>
            <a:spLocks noGrp="1"/>
          </p:cNvSpPr>
          <p:nvPr>
            <p:ph idx="1"/>
          </p:nvPr>
        </p:nvSpPr>
        <p:spPr/>
        <p:txBody>
          <a:bodyPr/>
          <a:lstStyle/>
          <a:p>
            <a:pPr algn="just"/>
            <a:r>
              <a:rPr lang="en-US" b="1" i="0" dirty="0">
                <a:solidFill>
                  <a:srgbClr val="333333"/>
                </a:solidFill>
                <a:effectLst/>
                <a:latin typeface="Arial" panose="020B0604020202020204" pitchFamily="34" charset="0"/>
              </a:rPr>
              <a:t>The Stefan-Boltzmann Law gives the total energy being emitted at all wavelengths by the blackbody</a:t>
            </a:r>
          </a:p>
          <a:p>
            <a:pPr algn="just"/>
            <a:r>
              <a:rPr lang="en-US" b="1" i="0" dirty="0">
                <a:solidFill>
                  <a:srgbClr val="333333"/>
                </a:solidFill>
                <a:effectLst/>
                <a:latin typeface="Arial" panose="020B0604020202020204" pitchFamily="34" charset="0"/>
              </a:rPr>
              <a:t>It is important to note is that the total energy increases rapidly with temperature, since it varies to the fourth power of the temperature. </a:t>
            </a:r>
            <a:endParaRPr lang="en-US" b="1" dirty="0">
              <a:solidFill>
                <a:srgbClr val="333333"/>
              </a:solidFill>
              <a:latin typeface="Arial" panose="020B0604020202020204" pitchFamily="34" charset="0"/>
            </a:endParaRPr>
          </a:p>
          <a:p>
            <a:pPr algn="just"/>
            <a:r>
              <a:rPr lang="en-US" b="1" i="0" dirty="0">
                <a:solidFill>
                  <a:srgbClr val="333333"/>
                </a:solidFill>
                <a:effectLst/>
                <a:latin typeface="Arial" panose="020B0604020202020204" pitchFamily="34" charset="0"/>
              </a:rPr>
              <a:t>There is no object that is an ideal blackbody, but many objects (stars included) behave approximately like blackbodies.</a:t>
            </a:r>
            <a:endParaRPr lang="en-US" b="1" dirty="0"/>
          </a:p>
          <a:p>
            <a:endParaRPr lang="en-US" dirty="0"/>
          </a:p>
        </p:txBody>
      </p:sp>
    </p:spTree>
    <p:extLst>
      <p:ext uri="{BB962C8B-B14F-4D97-AF65-F5344CB8AC3E}">
        <p14:creationId xmlns:p14="http://schemas.microsoft.com/office/powerpoint/2010/main" val="2346393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5F30A-45A3-48A1-BD92-521BB6415465}"/>
              </a:ext>
            </a:extLst>
          </p:cNvPr>
          <p:cNvSpPr>
            <a:spLocks noGrp="1"/>
          </p:cNvSpPr>
          <p:nvPr>
            <p:ph type="title"/>
          </p:nvPr>
        </p:nvSpPr>
        <p:spPr/>
        <p:txBody>
          <a:bodyPr/>
          <a:lstStyle/>
          <a:p>
            <a:r>
              <a:rPr lang="en-US" dirty="0"/>
              <a:t>		REDSHIFT PHENOMENON</a:t>
            </a:r>
          </a:p>
        </p:txBody>
      </p:sp>
      <p:sp>
        <p:nvSpPr>
          <p:cNvPr id="3" name="Content Placeholder 2">
            <a:extLst>
              <a:ext uri="{FF2B5EF4-FFF2-40B4-BE49-F238E27FC236}">
                <a16:creationId xmlns:a16="http://schemas.microsoft.com/office/drawing/2014/main" id="{56559D25-1A26-49EA-BEF9-E6F36666D76C}"/>
              </a:ext>
            </a:extLst>
          </p:cNvPr>
          <p:cNvSpPr>
            <a:spLocks noGrp="1"/>
          </p:cNvSpPr>
          <p:nvPr>
            <p:ph idx="1"/>
          </p:nvPr>
        </p:nvSpPr>
        <p:spPr>
          <a:xfrm>
            <a:off x="838200" y="1219200"/>
            <a:ext cx="10515600" cy="5638800"/>
          </a:xfrm>
        </p:spPr>
        <p:txBody>
          <a:bodyPr>
            <a:normAutofit/>
          </a:bodyPr>
          <a:lstStyle/>
          <a:p>
            <a:r>
              <a:rPr lang="en-US" b="1" i="0" dirty="0">
                <a:solidFill>
                  <a:srgbClr val="202124"/>
                </a:solidFill>
                <a:effectLst/>
                <a:latin typeface="arial" panose="020B0604020202020204" pitchFamily="34" charset="0"/>
              </a:rPr>
              <a:t>Red shift</a:t>
            </a:r>
            <a:r>
              <a:rPr lang="en-US" b="0" i="0" dirty="0">
                <a:solidFill>
                  <a:srgbClr val="202124"/>
                </a:solidFill>
                <a:effectLst/>
                <a:latin typeface="arial" panose="020B0604020202020204" pitchFamily="34" charset="0"/>
              </a:rPr>
              <a:t>' is a key concept for astronomers.</a:t>
            </a:r>
          </a:p>
          <a:p>
            <a:r>
              <a:rPr lang="en-US" b="0" i="0" dirty="0">
                <a:solidFill>
                  <a:srgbClr val="202124"/>
                </a:solidFill>
                <a:effectLst/>
                <a:latin typeface="arial" panose="020B0604020202020204" pitchFamily="34" charset="0"/>
              </a:rPr>
              <a:t> The term can be understood literally - the wavelength of the light is stretched, so the light is seen as 'shifted' towards the red part of the spectrum.</a:t>
            </a:r>
          </a:p>
          <a:p>
            <a:r>
              <a:rPr lang="en-US" b="0" i="0" dirty="0">
                <a:solidFill>
                  <a:srgbClr val="202124"/>
                </a:solidFill>
                <a:effectLst/>
                <a:latin typeface="arial" panose="020B0604020202020204" pitchFamily="34" charset="0"/>
              </a:rPr>
              <a:t> Something similar happens to sound waves when a source of sound moves relative to an observer.</a:t>
            </a:r>
          </a:p>
          <a:p>
            <a:r>
              <a:rPr lang="en-US" b="0" i="0" dirty="0">
                <a:solidFill>
                  <a:srgbClr val="202124"/>
                </a:solidFill>
                <a:effectLst/>
                <a:latin typeface="arial" panose="020B0604020202020204" pitchFamily="34" charset="0"/>
              </a:rPr>
              <a:t>Amazon </a:t>
            </a:r>
            <a:r>
              <a:rPr lang="en-US" b="1" i="0" dirty="0">
                <a:solidFill>
                  <a:srgbClr val="202124"/>
                </a:solidFill>
                <a:effectLst/>
                <a:latin typeface="arial" panose="020B0604020202020204" pitchFamily="34" charset="0"/>
              </a:rPr>
              <a:t>Redshift</a:t>
            </a:r>
            <a:r>
              <a:rPr lang="en-US" b="0" i="0" dirty="0">
                <a:solidFill>
                  <a:srgbClr val="202124"/>
                </a:solidFill>
                <a:effectLst/>
                <a:latin typeface="arial" panose="020B0604020202020204" pitchFamily="34" charset="0"/>
              </a:rPr>
              <a:t> is a fully-managed petabyte-scale cloud based data warehouse product designed for large scale data set storage and analysis. </a:t>
            </a:r>
          </a:p>
          <a:p>
            <a:r>
              <a:rPr lang="en-US" b="0" i="0" dirty="0">
                <a:solidFill>
                  <a:srgbClr val="202124"/>
                </a:solidFill>
                <a:effectLst/>
                <a:latin typeface="arial" panose="020B0604020202020204" pitchFamily="34" charset="0"/>
              </a:rPr>
              <a:t>It is also </a:t>
            </a:r>
            <a:r>
              <a:rPr lang="en-US" b="1" i="0" dirty="0">
                <a:solidFill>
                  <a:srgbClr val="202124"/>
                </a:solidFill>
                <a:effectLst/>
                <a:latin typeface="arial" panose="020B0604020202020204" pitchFamily="34" charset="0"/>
              </a:rPr>
              <a:t>used</a:t>
            </a:r>
            <a:r>
              <a:rPr lang="en-US" b="0" i="0" dirty="0">
                <a:solidFill>
                  <a:srgbClr val="202124"/>
                </a:solidFill>
                <a:effectLst/>
                <a:latin typeface="arial" panose="020B0604020202020204" pitchFamily="34" charset="0"/>
              </a:rPr>
              <a:t> to perform large scale database migrations.</a:t>
            </a:r>
            <a:endParaRPr lang="en-US" dirty="0"/>
          </a:p>
        </p:txBody>
      </p:sp>
    </p:spTree>
    <p:extLst>
      <p:ext uri="{BB962C8B-B14F-4D97-AF65-F5344CB8AC3E}">
        <p14:creationId xmlns:p14="http://schemas.microsoft.com/office/powerpoint/2010/main" val="636195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9D4-04BF-4156-B51B-3F08010F59F4}"/>
              </a:ext>
            </a:extLst>
          </p:cNvPr>
          <p:cNvSpPr>
            <a:spLocks noGrp="1"/>
          </p:cNvSpPr>
          <p:nvPr>
            <p:ph type="title"/>
          </p:nvPr>
        </p:nvSpPr>
        <p:spPr/>
        <p:txBody>
          <a:bodyPr/>
          <a:lstStyle/>
          <a:p>
            <a:r>
              <a:rPr lang="en-US" dirty="0"/>
              <a:t>		REDSHIFT PHENOMENON..</a:t>
            </a:r>
          </a:p>
        </p:txBody>
      </p:sp>
      <p:sp>
        <p:nvSpPr>
          <p:cNvPr id="3" name="Content Placeholder 2">
            <a:extLst>
              <a:ext uri="{FF2B5EF4-FFF2-40B4-BE49-F238E27FC236}">
                <a16:creationId xmlns:a16="http://schemas.microsoft.com/office/drawing/2014/main" id="{F68CDF69-774A-49B1-8833-EA094D7C9C4D}"/>
              </a:ext>
            </a:extLst>
          </p:cNvPr>
          <p:cNvSpPr>
            <a:spLocks noGrp="1"/>
          </p:cNvSpPr>
          <p:nvPr>
            <p:ph idx="1"/>
          </p:nvPr>
        </p:nvSpPr>
        <p:spPr/>
        <p:txBody>
          <a:bodyPr/>
          <a:lstStyle/>
          <a:p>
            <a:pPr algn="just"/>
            <a:r>
              <a:rPr lang="en-US" b="0" i="0" dirty="0">
                <a:solidFill>
                  <a:srgbClr val="202124"/>
                </a:solidFill>
                <a:effectLst/>
                <a:latin typeface="arial" panose="020B0604020202020204" pitchFamily="34" charset="0"/>
              </a:rPr>
              <a:t>In the widely accepted cosmological model based on general relativity.</a:t>
            </a:r>
          </a:p>
          <a:p>
            <a:pPr algn="just"/>
            <a:endParaRPr lang="en-US" b="0" i="0" dirty="0">
              <a:solidFill>
                <a:srgbClr val="202124"/>
              </a:solidFill>
              <a:effectLst/>
              <a:latin typeface="arial" panose="020B0604020202020204" pitchFamily="34" charset="0"/>
            </a:endParaRPr>
          </a:p>
          <a:p>
            <a:pPr algn="just"/>
            <a:r>
              <a:rPr lang="en-US" b="0" i="0" dirty="0">
                <a:solidFill>
                  <a:srgbClr val="202124"/>
                </a:solidFill>
                <a:effectLst/>
                <a:latin typeface="arial" panose="020B0604020202020204" pitchFamily="34" charset="0"/>
              </a:rPr>
              <a:t>Redshift is mainly a result of the expansion of space.</a:t>
            </a:r>
          </a:p>
          <a:p>
            <a:pPr algn="just"/>
            <a:endParaRPr lang="en-US" b="0" i="0" dirty="0">
              <a:solidFill>
                <a:srgbClr val="202124"/>
              </a:solidFill>
              <a:effectLst/>
              <a:latin typeface="arial" panose="020B0604020202020204" pitchFamily="34" charset="0"/>
            </a:endParaRPr>
          </a:p>
          <a:p>
            <a:pPr algn="just"/>
            <a:r>
              <a:rPr lang="en-US" b="0" i="0" dirty="0">
                <a:solidFill>
                  <a:srgbClr val="202124"/>
                </a:solidFill>
                <a:effectLst/>
                <a:latin typeface="arial" panose="020B0604020202020204" pitchFamily="34" charset="0"/>
              </a:rPr>
              <a:t> This means that the farther away a galaxy is from us, the more the space has expanded in the time since the light left that galaxy, so the more the light has been stretched, the more redshifted</a:t>
            </a:r>
            <a:endParaRPr lang="en-US" dirty="0"/>
          </a:p>
        </p:txBody>
      </p:sp>
    </p:spTree>
    <p:extLst>
      <p:ext uri="{BB962C8B-B14F-4D97-AF65-F5344CB8AC3E}">
        <p14:creationId xmlns:p14="http://schemas.microsoft.com/office/powerpoint/2010/main" val="22001897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B798-EBF4-4E9C-B74D-0FD134455F4F}"/>
              </a:ext>
            </a:extLst>
          </p:cNvPr>
          <p:cNvSpPr>
            <a:spLocks noGrp="1"/>
          </p:cNvSpPr>
          <p:nvPr>
            <p:ph type="title"/>
          </p:nvPr>
        </p:nvSpPr>
        <p:spPr/>
        <p:txBody>
          <a:bodyPr/>
          <a:lstStyle/>
          <a:p>
            <a:r>
              <a:rPr lang="en-US" dirty="0"/>
              <a:t>		PRODUCTION OF X-RAY</a:t>
            </a:r>
          </a:p>
        </p:txBody>
      </p:sp>
      <p:pic>
        <p:nvPicPr>
          <p:cNvPr id="5" name="Content Placeholder 4">
            <a:extLst>
              <a:ext uri="{FF2B5EF4-FFF2-40B4-BE49-F238E27FC236}">
                <a16:creationId xmlns:a16="http://schemas.microsoft.com/office/drawing/2014/main" id="{F43C7F3A-3750-4978-B6A2-6C935C25EF3A}"/>
              </a:ext>
            </a:extLst>
          </p:cNvPr>
          <p:cNvPicPr>
            <a:picLocks noGrp="1" noChangeAspect="1"/>
          </p:cNvPicPr>
          <p:nvPr>
            <p:ph idx="1"/>
          </p:nvPr>
        </p:nvPicPr>
        <p:blipFill>
          <a:blip r:embed="rId2"/>
          <a:stretch>
            <a:fillRect/>
          </a:stretch>
        </p:blipFill>
        <p:spPr>
          <a:xfrm>
            <a:off x="0" y="1206500"/>
            <a:ext cx="12191999" cy="5651500"/>
          </a:xfrm>
        </p:spPr>
      </p:pic>
    </p:spTree>
    <p:extLst>
      <p:ext uri="{BB962C8B-B14F-4D97-AF65-F5344CB8AC3E}">
        <p14:creationId xmlns:p14="http://schemas.microsoft.com/office/powerpoint/2010/main" val="42872293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2554-FC0D-40DF-8BAB-1AAA5C962CDF}"/>
              </a:ext>
            </a:extLst>
          </p:cNvPr>
          <p:cNvSpPr>
            <a:spLocks noGrp="1"/>
          </p:cNvSpPr>
          <p:nvPr>
            <p:ph type="title"/>
          </p:nvPr>
        </p:nvSpPr>
        <p:spPr/>
        <p:txBody>
          <a:bodyPr/>
          <a:lstStyle/>
          <a:p>
            <a:r>
              <a:rPr lang="en-US" dirty="0"/>
              <a:t>           PRODUCTION OF X-RAY….</a:t>
            </a:r>
          </a:p>
        </p:txBody>
      </p:sp>
      <p:pic>
        <p:nvPicPr>
          <p:cNvPr id="5" name="Content Placeholder 4">
            <a:extLst>
              <a:ext uri="{FF2B5EF4-FFF2-40B4-BE49-F238E27FC236}">
                <a16:creationId xmlns:a16="http://schemas.microsoft.com/office/drawing/2014/main" id="{C253C65E-51C4-4D82-B96B-D09163145570}"/>
              </a:ext>
            </a:extLst>
          </p:cNvPr>
          <p:cNvPicPr>
            <a:picLocks noGrp="1" noChangeAspect="1"/>
          </p:cNvPicPr>
          <p:nvPr>
            <p:ph idx="1"/>
          </p:nvPr>
        </p:nvPicPr>
        <p:blipFill>
          <a:blip r:embed="rId2"/>
          <a:stretch>
            <a:fillRect/>
          </a:stretch>
        </p:blipFill>
        <p:spPr>
          <a:xfrm>
            <a:off x="0" y="1270000"/>
            <a:ext cx="12192000" cy="5588000"/>
          </a:xfrm>
        </p:spPr>
      </p:pic>
    </p:spTree>
    <p:extLst>
      <p:ext uri="{BB962C8B-B14F-4D97-AF65-F5344CB8AC3E}">
        <p14:creationId xmlns:p14="http://schemas.microsoft.com/office/powerpoint/2010/main" val="933266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2ADBC-C06D-47DE-B0AD-1019918DB783}"/>
              </a:ext>
            </a:extLst>
          </p:cNvPr>
          <p:cNvSpPr>
            <a:spLocks noGrp="1"/>
          </p:cNvSpPr>
          <p:nvPr>
            <p:ph type="title"/>
          </p:nvPr>
        </p:nvSpPr>
        <p:spPr/>
        <p:txBody>
          <a:bodyPr/>
          <a:lstStyle/>
          <a:p>
            <a:r>
              <a:rPr lang="en-US" dirty="0"/>
              <a:t>PRODUCTION OF X-RAY……</a:t>
            </a:r>
          </a:p>
        </p:txBody>
      </p:sp>
      <p:pic>
        <p:nvPicPr>
          <p:cNvPr id="5" name="Content Placeholder 4">
            <a:extLst>
              <a:ext uri="{FF2B5EF4-FFF2-40B4-BE49-F238E27FC236}">
                <a16:creationId xmlns:a16="http://schemas.microsoft.com/office/drawing/2014/main" id="{23A808C7-50D7-47DF-88E7-0ADD846EA067}"/>
              </a:ext>
            </a:extLst>
          </p:cNvPr>
          <p:cNvPicPr>
            <a:picLocks noGrp="1" noChangeAspect="1"/>
          </p:cNvPicPr>
          <p:nvPr>
            <p:ph idx="1"/>
          </p:nvPr>
        </p:nvPicPr>
        <p:blipFill>
          <a:blip r:embed="rId2"/>
          <a:stretch>
            <a:fillRect/>
          </a:stretch>
        </p:blipFill>
        <p:spPr>
          <a:xfrm>
            <a:off x="0" y="1790700"/>
            <a:ext cx="12191999" cy="5067299"/>
          </a:xfrm>
        </p:spPr>
      </p:pic>
    </p:spTree>
    <p:extLst>
      <p:ext uri="{BB962C8B-B14F-4D97-AF65-F5344CB8AC3E}">
        <p14:creationId xmlns:p14="http://schemas.microsoft.com/office/powerpoint/2010/main" val="2455707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93747-5544-4BBE-B5DE-B78191DEE5A9}"/>
              </a:ext>
            </a:extLst>
          </p:cNvPr>
          <p:cNvSpPr>
            <a:spLocks noGrp="1"/>
          </p:cNvSpPr>
          <p:nvPr>
            <p:ph type="title"/>
          </p:nvPr>
        </p:nvSpPr>
        <p:spPr/>
        <p:txBody>
          <a:bodyPr/>
          <a:lstStyle/>
          <a:p>
            <a:r>
              <a:rPr lang="en-US" dirty="0"/>
              <a:t>		PRODUCTION OF X-RAY………</a:t>
            </a:r>
          </a:p>
        </p:txBody>
      </p:sp>
      <p:pic>
        <p:nvPicPr>
          <p:cNvPr id="5" name="Content Placeholder 4">
            <a:extLst>
              <a:ext uri="{FF2B5EF4-FFF2-40B4-BE49-F238E27FC236}">
                <a16:creationId xmlns:a16="http://schemas.microsoft.com/office/drawing/2014/main" id="{88615C0F-C5C5-4C03-96F9-51DE5DDBDF21}"/>
              </a:ext>
            </a:extLst>
          </p:cNvPr>
          <p:cNvPicPr>
            <a:picLocks noGrp="1" noChangeAspect="1"/>
          </p:cNvPicPr>
          <p:nvPr>
            <p:ph idx="1"/>
          </p:nvPr>
        </p:nvPicPr>
        <p:blipFill>
          <a:blip r:embed="rId2"/>
          <a:stretch>
            <a:fillRect/>
          </a:stretch>
        </p:blipFill>
        <p:spPr>
          <a:xfrm>
            <a:off x="0" y="1690688"/>
            <a:ext cx="12191999" cy="5065712"/>
          </a:xfrm>
        </p:spPr>
      </p:pic>
    </p:spTree>
    <p:extLst>
      <p:ext uri="{BB962C8B-B14F-4D97-AF65-F5344CB8AC3E}">
        <p14:creationId xmlns:p14="http://schemas.microsoft.com/office/powerpoint/2010/main" val="712534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7103-8C0E-468E-8DA1-50F442CF68EB}"/>
              </a:ext>
            </a:extLst>
          </p:cNvPr>
          <p:cNvSpPr>
            <a:spLocks noGrp="1"/>
          </p:cNvSpPr>
          <p:nvPr>
            <p:ph type="title"/>
          </p:nvPr>
        </p:nvSpPr>
        <p:spPr/>
        <p:txBody>
          <a:bodyPr/>
          <a:lstStyle/>
          <a:p>
            <a:r>
              <a:rPr lang="en-US" dirty="0"/>
              <a:t>       PRODUCTION OF X-RAY…..</a:t>
            </a:r>
          </a:p>
        </p:txBody>
      </p:sp>
      <p:pic>
        <p:nvPicPr>
          <p:cNvPr id="5" name="Content Placeholder 4">
            <a:extLst>
              <a:ext uri="{FF2B5EF4-FFF2-40B4-BE49-F238E27FC236}">
                <a16:creationId xmlns:a16="http://schemas.microsoft.com/office/drawing/2014/main" id="{5742582E-1E61-43AF-B80D-FDC586B9892E}"/>
              </a:ext>
            </a:extLst>
          </p:cNvPr>
          <p:cNvPicPr>
            <a:picLocks noGrp="1" noChangeAspect="1"/>
          </p:cNvPicPr>
          <p:nvPr>
            <p:ph idx="1"/>
          </p:nvPr>
        </p:nvPicPr>
        <p:blipFill>
          <a:blip r:embed="rId2"/>
          <a:stretch>
            <a:fillRect/>
          </a:stretch>
        </p:blipFill>
        <p:spPr>
          <a:xfrm>
            <a:off x="0" y="1381124"/>
            <a:ext cx="12192000" cy="5476875"/>
          </a:xfrm>
        </p:spPr>
      </p:pic>
    </p:spTree>
    <p:extLst>
      <p:ext uri="{BB962C8B-B14F-4D97-AF65-F5344CB8AC3E}">
        <p14:creationId xmlns:p14="http://schemas.microsoft.com/office/powerpoint/2010/main" val="3520289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2DB3-9603-477B-9C7E-C8928434DC27}"/>
              </a:ext>
            </a:extLst>
          </p:cNvPr>
          <p:cNvSpPr>
            <a:spLocks noGrp="1"/>
          </p:cNvSpPr>
          <p:nvPr>
            <p:ph type="title"/>
          </p:nvPr>
        </p:nvSpPr>
        <p:spPr/>
        <p:txBody>
          <a:bodyPr/>
          <a:lstStyle/>
          <a:p>
            <a:r>
              <a:rPr lang="en-US" dirty="0"/>
              <a:t>PRODUCTION OF X-RAY…………</a:t>
            </a:r>
          </a:p>
        </p:txBody>
      </p:sp>
      <p:pic>
        <p:nvPicPr>
          <p:cNvPr id="5" name="Content Placeholder 4">
            <a:extLst>
              <a:ext uri="{FF2B5EF4-FFF2-40B4-BE49-F238E27FC236}">
                <a16:creationId xmlns:a16="http://schemas.microsoft.com/office/drawing/2014/main" id="{36B7531B-49BE-4286-B060-B4B0F0DDD3F6}"/>
              </a:ext>
            </a:extLst>
          </p:cNvPr>
          <p:cNvPicPr>
            <a:picLocks noGrp="1" noChangeAspect="1"/>
          </p:cNvPicPr>
          <p:nvPr>
            <p:ph idx="1"/>
          </p:nvPr>
        </p:nvPicPr>
        <p:blipFill>
          <a:blip r:embed="rId2"/>
          <a:stretch>
            <a:fillRect/>
          </a:stretch>
        </p:blipFill>
        <p:spPr>
          <a:xfrm>
            <a:off x="0" y="1257300"/>
            <a:ext cx="12191999" cy="5600700"/>
          </a:xfrm>
        </p:spPr>
      </p:pic>
    </p:spTree>
    <p:extLst>
      <p:ext uri="{BB962C8B-B14F-4D97-AF65-F5344CB8AC3E}">
        <p14:creationId xmlns:p14="http://schemas.microsoft.com/office/powerpoint/2010/main" val="1846865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6960D-CF0D-4366-8067-2726FBC6492E}"/>
              </a:ext>
            </a:extLst>
          </p:cNvPr>
          <p:cNvSpPr>
            <a:spLocks noGrp="1"/>
          </p:cNvSpPr>
          <p:nvPr>
            <p:ph type="title"/>
          </p:nvPr>
        </p:nvSpPr>
        <p:spPr/>
        <p:txBody>
          <a:bodyPr/>
          <a:lstStyle/>
          <a:p>
            <a:r>
              <a:rPr lang="en-US" dirty="0"/>
              <a:t>PRODUCTION OF X-RAY……….</a:t>
            </a:r>
          </a:p>
        </p:txBody>
      </p:sp>
      <p:pic>
        <p:nvPicPr>
          <p:cNvPr id="5" name="Content Placeholder 4">
            <a:extLst>
              <a:ext uri="{FF2B5EF4-FFF2-40B4-BE49-F238E27FC236}">
                <a16:creationId xmlns:a16="http://schemas.microsoft.com/office/drawing/2014/main" id="{9C06E57C-5C48-40BA-A4B6-5B162C1635C3}"/>
              </a:ext>
            </a:extLst>
          </p:cNvPr>
          <p:cNvPicPr>
            <a:picLocks noGrp="1" noChangeAspect="1"/>
          </p:cNvPicPr>
          <p:nvPr>
            <p:ph idx="1"/>
          </p:nvPr>
        </p:nvPicPr>
        <p:blipFill>
          <a:blip r:embed="rId2"/>
          <a:stretch>
            <a:fillRect/>
          </a:stretch>
        </p:blipFill>
        <p:spPr>
          <a:xfrm>
            <a:off x="0" y="1690688"/>
            <a:ext cx="12192000" cy="5167312"/>
          </a:xfrm>
        </p:spPr>
      </p:pic>
    </p:spTree>
    <p:extLst>
      <p:ext uri="{BB962C8B-B14F-4D97-AF65-F5344CB8AC3E}">
        <p14:creationId xmlns:p14="http://schemas.microsoft.com/office/powerpoint/2010/main" val="899081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8CAC-8889-4A9F-AA67-D85E1E6A5FE7}"/>
              </a:ext>
            </a:extLst>
          </p:cNvPr>
          <p:cNvSpPr>
            <a:spLocks noGrp="1"/>
          </p:cNvSpPr>
          <p:nvPr>
            <p:ph type="title"/>
          </p:nvPr>
        </p:nvSpPr>
        <p:spPr/>
        <p:txBody>
          <a:bodyPr/>
          <a:lstStyle/>
          <a:p>
            <a:r>
              <a:rPr lang="en-US" dirty="0"/>
              <a:t>       PRODUCTION OF X-RAY……………….</a:t>
            </a:r>
          </a:p>
        </p:txBody>
      </p:sp>
      <p:pic>
        <p:nvPicPr>
          <p:cNvPr id="5" name="Content Placeholder 4">
            <a:extLst>
              <a:ext uri="{FF2B5EF4-FFF2-40B4-BE49-F238E27FC236}">
                <a16:creationId xmlns:a16="http://schemas.microsoft.com/office/drawing/2014/main" id="{97D4359C-A464-427F-B2D2-5E14F9C3217E}"/>
              </a:ext>
            </a:extLst>
          </p:cNvPr>
          <p:cNvPicPr>
            <a:picLocks noGrp="1" noChangeAspect="1"/>
          </p:cNvPicPr>
          <p:nvPr>
            <p:ph idx="1"/>
          </p:nvPr>
        </p:nvPicPr>
        <p:blipFill>
          <a:blip r:embed="rId2"/>
          <a:stretch>
            <a:fillRect/>
          </a:stretch>
        </p:blipFill>
        <p:spPr>
          <a:xfrm>
            <a:off x="0" y="1244600"/>
            <a:ext cx="12192000" cy="5613399"/>
          </a:xfrm>
        </p:spPr>
      </p:pic>
    </p:spTree>
    <p:extLst>
      <p:ext uri="{BB962C8B-B14F-4D97-AF65-F5344CB8AC3E}">
        <p14:creationId xmlns:p14="http://schemas.microsoft.com/office/powerpoint/2010/main" val="11952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12E6-A807-4178-8300-D565570854B0}"/>
              </a:ext>
            </a:extLst>
          </p:cNvPr>
          <p:cNvSpPr>
            <a:spLocks noGrp="1"/>
          </p:cNvSpPr>
          <p:nvPr>
            <p:ph type="title"/>
          </p:nvPr>
        </p:nvSpPr>
        <p:spPr/>
        <p:txBody>
          <a:bodyPr/>
          <a:lstStyle/>
          <a:p>
            <a:pPr algn="ctr"/>
            <a:r>
              <a:rPr lang="en-US" b="1" i="0" dirty="0">
                <a:solidFill>
                  <a:srgbClr val="333333"/>
                </a:solidFill>
                <a:effectLst/>
                <a:latin typeface="Arial" panose="020B0604020202020204" pitchFamily="34" charset="0"/>
              </a:rPr>
              <a:t>WIEN’S DISPLACEMENT LAW</a:t>
            </a:r>
            <a:endParaRPr lang="en-US" dirty="0"/>
          </a:p>
        </p:txBody>
      </p:sp>
      <p:sp>
        <p:nvSpPr>
          <p:cNvPr id="3" name="Content Placeholder 2">
            <a:extLst>
              <a:ext uri="{FF2B5EF4-FFF2-40B4-BE49-F238E27FC236}">
                <a16:creationId xmlns:a16="http://schemas.microsoft.com/office/drawing/2014/main" id="{5CEC0892-5B35-40FB-BB2B-15EADDF0ABD2}"/>
              </a:ext>
            </a:extLst>
          </p:cNvPr>
          <p:cNvSpPr>
            <a:spLocks noGrp="1"/>
          </p:cNvSpPr>
          <p:nvPr>
            <p:ph idx="1"/>
          </p:nvPr>
        </p:nvSpPr>
        <p:spPr/>
        <p:txBody>
          <a:bodyPr>
            <a:normAutofit fontScale="92500" lnSpcReduction="10000"/>
          </a:bodyPr>
          <a:lstStyle/>
          <a:p>
            <a:pPr algn="just"/>
            <a:r>
              <a:rPr lang="en-US" b="1" i="0" dirty="0">
                <a:solidFill>
                  <a:srgbClr val="333333"/>
                </a:solidFill>
                <a:effectLst/>
                <a:latin typeface="Arial" panose="020B0604020202020204" pitchFamily="34" charset="0"/>
              </a:rPr>
              <a:t>Blackbodies emit radiation across multiple wavelengths.</a:t>
            </a:r>
          </a:p>
          <a:p>
            <a:pPr algn="just"/>
            <a:r>
              <a:rPr lang="en-US" b="1" i="0" dirty="0">
                <a:solidFill>
                  <a:srgbClr val="333333"/>
                </a:solidFill>
                <a:effectLst/>
                <a:latin typeface="Arial" panose="020B0604020202020204" pitchFamily="34" charset="0"/>
              </a:rPr>
              <a:t>The cooler the object, the longer the wavelength at which most of the radiation will be emitted. </a:t>
            </a:r>
            <a:endParaRPr lang="en-US" b="1" dirty="0">
              <a:solidFill>
                <a:srgbClr val="333333"/>
              </a:solidFill>
              <a:latin typeface="Arial" panose="020B0604020202020204" pitchFamily="34" charset="0"/>
            </a:endParaRPr>
          </a:p>
          <a:p>
            <a:pPr algn="just"/>
            <a:r>
              <a:rPr lang="en-US" b="1" i="0" dirty="0">
                <a:solidFill>
                  <a:srgbClr val="333333"/>
                </a:solidFill>
                <a:effectLst/>
                <a:latin typeface="Arial" panose="020B0604020202020204" pitchFamily="34" charset="0"/>
              </a:rPr>
              <a:t>Conversely, the hotter the </a:t>
            </a:r>
            <a:r>
              <a:rPr lang="en-US" sz="3000" b="1" i="0" dirty="0">
                <a:solidFill>
                  <a:srgbClr val="333333"/>
                </a:solidFill>
                <a:effectLst/>
                <a:latin typeface="Arial" panose="020B0604020202020204" pitchFamily="34" charset="0"/>
              </a:rPr>
              <a:t>object</a:t>
            </a:r>
            <a:r>
              <a:rPr lang="en-US" sz="5200" b="1" i="0" dirty="0">
                <a:solidFill>
                  <a:srgbClr val="333333"/>
                </a:solidFill>
                <a:effectLst/>
                <a:latin typeface="Arial" panose="020B0604020202020204" pitchFamily="34" charset="0"/>
              </a:rPr>
              <a:t>,</a:t>
            </a:r>
            <a:r>
              <a:rPr lang="en-US" b="1" i="0" dirty="0">
                <a:solidFill>
                  <a:srgbClr val="333333"/>
                </a:solidFill>
                <a:effectLst/>
                <a:latin typeface="Arial" panose="020B0604020202020204" pitchFamily="34" charset="0"/>
              </a:rPr>
              <a:t> the shorter the wavelength at which the peak radiation is emitted. </a:t>
            </a:r>
          </a:p>
          <a:p>
            <a:pPr algn="just"/>
            <a:r>
              <a:rPr lang="en-US" b="1" i="0" dirty="0">
                <a:solidFill>
                  <a:srgbClr val="333333"/>
                </a:solidFill>
                <a:effectLst/>
                <a:latin typeface="Arial" panose="020B0604020202020204" pitchFamily="34" charset="0"/>
              </a:rPr>
              <a:t>This relationship is represented by Wien’s Displacement Law</a:t>
            </a:r>
            <a:r>
              <a:rPr lang="en-US" i="0" dirty="0">
                <a:solidFill>
                  <a:srgbClr val="333333"/>
                </a:solidFill>
                <a:effectLst/>
                <a:latin typeface="Arial" panose="020B0604020202020204" pitchFamily="34" charset="0"/>
              </a:rPr>
              <a:t>:</a:t>
            </a:r>
            <a:endParaRPr lang="en-US" dirty="0">
              <a:solidFill>
                <a:srgbClr val="333333"/>
              </a:solidFill>
              <a:latin typeface="Arial" panose="020B0604020202020204" pitchFamily="34" charset="0"/>
            </a:endParaRPr>
          </a:p>
          <a:p>
            <a:r>
              <a:rPr lang="en-US" b="1" i="0" dirty="0">
                <a:solidFill>
                  <a:srgbClr val="333333"/>
                </a:solidFill>
                <a:effectLst/>
                <a:latin typeface="Arial" panose="020B0604020202020204" pitchFamily="34" charset="0"/>
              </a:rPr>
              <a:t>                  </a:t>
            </a:r>
            <a:r>
              <a:rPr lang="en-US" b="1" i="0" dirty="0" err="1">
                <a:solidFill>
                  <a:srgbClr val="333333"/>
                </a:solidFill>
                <a:effectLst/>
                <a:latin typeface="Arial" panose="020B0604020202020204" pitchFamily="34" charset="0"/>
              </a:rPr>
              <a:t>λ</a:t>
            </a:r>
            <a:r>
              <a:rPr lang="en-US" b="1" i="0" baseline="-25000" dirty="0" err="1">
                <a:solidFill>
                  <a:srgbClr val="333333"/>
                </a:solidFill>
                <a:effectLst/>
                <a:latin typeface="Arial" panose="020B0604020202020204" pitchFamily="34" charset="0"/>
              </a:rPr>
              <a:t>m</a:t>
            </a:r>
            <a:r>
              <a:rPr lang="en-US" b="1" i="0" dirty="0">
                <a:solidFill>
                  <a:srgbClr val="333333"/>
                </a:solidFill>
                <a:effectLst/>
                <a:latin typeface="Arial" panose="020B0604020202020204" pitchFamily="34" charset="0"/>
              </a:rPr>
              <a:t> = A/T</a:t>
            </a:r>
            <a:br>
              <a:rPr lang="en-US" dirty="0"/>
            </a:br>
            <a:r>
              <a:rPr lang="en-US" b="1" i="0" dirty="0" err="1">
                <a:solidFill>
                  <a:srgbClr val="333333"/>
                </a:solidFill>
                <a:effectLst/>
                <a:latin typeface="Arial" panose="020B0604020202020204" pitchFamily="34" charset="0"/>
              </a:rPr>
              <a:t>λ</a:t>
            </a:r>
            <a:r>
              <a:rPr lang="en-US" b="1" i="0" baseline="-25000" dirty="0" err="1">
                <a:solidFill>
                  <a:srgbClr val="333333"/>
                </a:solidFill>
                <a:effectLst/>
                <a:latin typeface="Arial" panose="020B0604020202020204" pitchFamily="34" charset="0"/>
              </a:rPr>
              <a:t>m</a:t>
            </a:r>
            <a:r>
              <a:rPr lang="en-US" b="1" i="0" dirty="0">
                <a:solidFill>
                  <a:srgbClr val="333333"/>
                </a:solidFill>
                <a:effectLst/>
                <a:latin typeface="Arial" panose="020B0604020202020204" pitchFamily="34" charset="0"/>
              </a:rPr>
              <a:t> = Wavelength of maximum radiation</a:t>
            </a:r>
            <a:br>
              <a:rPr lang="en-US" b="1" dirty="0"/>
            </a:br>
            <a:r>
              <a:rPr lang="en-US" b="1" i="0" dirty="0">
                <a:solidFill>
                  <a:srgbClr val="333333"/>
                </a:solidFill>
                <a:effectLst/>
                <a:latin typeface="Arial" panose="020B0604020202020204" pitchFamily="34" charset="0"/>
              </a:rPr>
              <a:t>A = 2898 </a:t>
            </a:r>
            <a:r>
              <a:rPr lang="en-US" b="1" i="0" dirty="0" err="1">
                <a:solidFill>
                  <a:srgbClr val="333333"/>
                </a:solidFill>
                <a:effectLst/>
                <a:latin typeface="Arial" panose="020B0604020202020204" pitchFamily="34" charset="0"/>
              </a:rPr>
              <a:t>μm</a:t>
            </a:r>
            <a:r>
              <a:rPr lang="en-US" b="1" i="0" dirty="0">
                <a:solidFill>
                  <a:srgbClr val="333333"/>
                </a:solidFill>
                <a:effectLst/>
                <a:latin typeface="Arial" panose="020B0604020202020204" pitchFamily="34" charset="0"/>
              </a:rPr>
              <a:t> K or ~2.9 x 10</a:t>
            </a:r>
            <a:r>
              <a:rPr lang="en-US" b="1" i="0" baseline="30000" dirty="0">
                <a:solidFill>
                  <a:srgbClr val="333333"/>
                </a:solidFill>
                <a:effectLst/>
                <a:latin typeface="Arial" panose="020B0604020202020204" pitchFamily="34" charset="0"/>
              </a:rPr>
              <a:t>-3</a:t>
            </a:r>
            <a:r>
              <a:rPr lang="en-US" b="1" i="0" dirty="0">
                <a:solidFill>
                  <a:srgbClr val="333333"/>
                </a:solidFill>
                <a:effectLst/>
                <a:latin typeface="Arial" panose="020B0604020202020204" pitchFamily="34" charset="0"/>
              </a:rPr>
              <a:t>m K</a:t>
            </a:r>
            <a:br>
              <a:rPr lang="en-US" b="1" dirty="0"/>
            </a:br>
            <a:r>
              <a:rPr lang="en-US" b="1" i="0" dirty="0">
                <a:solidFill>
                  <a:srgbClr val="333333"/>
                </a:solidFill>
                <a:effectLst/>
                <a:latin typeface="Arial" panose="020B0604020202020204" pitchFamily="34" charset="0"/>
              </a:rPr>
              <a:t>T = Temperature in Kelvin</a:t>
            </a:r>
            <a:endParaRPr lang="en-US" b="1" dirty="0"/>
          </a:p>
          <a:p>
            <a:endParaRPr lang="en-US" dirty="0"/>
          </a:p>
        </p:txBody>
      </p:sp>
    </p:spTree>
    <p:extLst>
      <p:ext uri="{BB962C8B-B14F-4D97-AF65-F5344CB8AC3E}">
        <p14:creationId xmlns:p14="http://schemas.microsoft.com/office/powerpoint/2010/main" val="1179448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B8D72-9539-4C04-B9C7-B7DCC31BA95E}"/>
              </a:ext>
            </a:extLst>
          </p:cNvPr>
          <p:cNvSpPr>
            <a:spLocks noGrp="1"/>
          </p:cNvSpPr>
          <p:nvPr>
            <p:ph type="title"/>
          </p:nvPr>
        </p:nvSpPr>
        <p:spPr/>
        <p:txBody>
          <a:bodyPr/>
          <a:lstStyle/>
          <a:p>
            <a:r>
              <a:rPr lang="en-US" dirty="0"/>
              <a:t>    PRODUCTION OF X-RAY……………….</a:t>
            </a:r>
          </a:p>
        </p:txBody>
      </p:sp>
      <p:sp>
        <p:nvSpPr>
          <p:cNvPr id="3" name="Content Placeholder 2">
            <a:extLst>
              <a:ext uri="{FF2B5EF4-FFF2-40B4-BE49-F238E27FC236}">
                <a16:creationId xmlns:a16="http://schemas.microsoft.com/office/drawing/2014/main" id="{B167FE4E-2857-406B-91DD-9FC5BD33785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EE2C163-7330-48E9-80AC-E9BC3FCEB3C0}"/>
              </a:ext>
            </a:extLst>
          </p:cNvPr>
          <p:cNvPicPr>
            <a:picLocks noChangeAspect="1"/>
          </p:cNvPicPr>
          <p:nvPr/>
        </p:nvPicPr>
        <p:blipFill>
          <a:blip r:embed="rId2"/>
          <a:stretch>
            <a:fillRect/>
          </a:stretch>
        </p:blipFill>
        <p:spPr>
          <a:xfrm>
            <a:off x="838200" y="1863725"/>
            <a:ext cx="10515600" cy="4248150"/>
          </a:xfrm>
          <a:prstGeom prst="rect">
            <a:avLst/>
          </a:prstGeom>
        </p:spPr>
      </p:pic>
    </p:spTree>
    <p:extLst>
      <p:ext uri="{BB962C8B-B14F-4D97-AF65-F5344CB8AC3E}">
        <p14:creationId xmlns:p14="http://schemas.microsoft.com/office/powerpoint/2010/main" val="1110378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46A6F-47A3-48A8-8EE7-970EE51D055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DISCOVERY OF X-RAY AND ELECTRONS: GAS DISCHARGE</a:t>
            </a:r>
          </a:p>
        </p:txBody>
      </p:sp>
      <p:pic>
        <p:nvPicPr>
          <p:cNvPr id="5" name="Content Placeholder 4">
            <a:extLst>
              <a:ext uri="{FF2B5EF4-FFF2-40B4-BE49-F238E27FC236}">
                <a16:creationId xmlns:a16="http://schemas.microsoft.com/office/drawing/2014/main" id="{56DB3B8D-64A5-4776-9829-3BCF42CAE466}"/>
              </a:ext>
            </a:extLst>
          </p:cNvPr>
          <p:cNvPicPr>
            <a:picLocks noGrp="1" noChangeAspect="1"/>
          </p:cNvPicPr>
          <p:nvPr>
            <p:ph idx="1"/>
          </p:nvPr>
        </p:nvPicPr>
        <p:blipFill>
          <a:blip r:embed="rId2"/>
          <a:stretch>
            <a:fillRect/>
          </a:stretch>
        </p:blipFill>
        <p:spPr>
          <a:xfrm>
            <a:off x="317500" y="1825624"/>
            <a:ext cx="11874500" cy="5032375"/>
          </a:xfrm>
        </p:spPr>
      </p:pic>
    </p:spTree>
    <p:extLst>
      <p:ext uri="{BB962C8B-B14F-4D97-AF65-F5344CB8AC3E}">
        <p14:creationId xmlns:p14="http://schemas.microsoft.com/office/powerpoint/2010/main" val="2268224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351D7-9B52-4D27-BAF9-9008A0E961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05F2A8-1401-456C-B422-B45E28FC750F}"/>
              </a:ext>
            </a:extLst>
          </p:cNvPr>
          <p:cNvPicPr>
            <a:picLocks noGrp="1" noChangeAspect="1"/>
          </p:cNvPicPr>
          <p:nvPr>
            <p:ph idx="1"/>
          </p:nvPr>
        </p:nvPicPr>
        <p:blipFill>
          <a:blip r:embed="rId2"/>
          <a:stretch>
            <a:fillRect/>
          </a:stretch>
        </p:blipFill>
        <p:spPr>
          <a:xfrm>
            <a:off x="266700" y="1825624"/>
            <a:ext cx="11925300" cy="5032375"/>
          </a:xfrm>
        </p:spPr>
      </p:pic>
    </p:spTree>
    <p:extLst>
      <p:ext uri="{BB962C8B-B14F-4D97-AF65-F5344CB8AC3E}">
        <p14:creationId xmlns:p14="http://schemas.microsoft.com/office/powerpoint/2010/main" val="4136771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8282D-2F1E-4335-AACA-E8BBAAC4345D}"/>
              </a:ext>
            </a:extLst>
          </p:cNvPr>
          <p:cNvSpPr>
            <a:spLocks noGrp="1"/>
          </p:cNvSpPr>
          <p:nvPr>
            <p:ph type="title"/>
          </p:nvPr>
        </p:nvSpPr>
        <p:spPr/>
        <p:txBody>
          <a:bodyPr/>
          <a:lstStyle/>
          <a:p>
            <a:r>
              <a:rPr lang="en-US" dirty="0"/>
              <a:t>			X-RAY SPECTRA</a:t>
            </a:r>
          </a:p>
        </p:txBody>
      </p:sp>
      <p:pic>
        <p:nvPicPr>
          <p:cNvPr id="5" name="Content Placeholder 4">
            <a:extLst>
              <a:ext uri="{FF2B5EF4-FFF2-40B4-BE49-F238E27FC236}">
                <a16:creationId xmlns:a16="http://schemas.microsoft.com/office/drawing/2014/main" id="{56D19DA9-C541-4F5F-B32B-309024940931}"/>
              </a:ext>
            </a:extLst>
          </p:cNvPr>
          <p:cNvPicPr>
            <a:picLocks noGrp="1" noChangeAspect="1"/>
          </p:cNvPicPr>
          <p:nvPr>
            <p:ph idx="1"/>
          </p:nvPr>
        </p:nvPicPr>
        <p:blipFill>
          <a:blip r:embed="rId2"/>
          <a:stretch>
            <a:fillRect/>
          </a:stretch>
        </p:blipFill>
        <p:spPr>
          <a:xfrm>
            <a:off x="139700" y="1308101"/>
            <a:ext cx="11582399" cy="4468972"/>
          </a:xfrm>
        </p:spPr>
      </p:pic>
      <p:pic>
        <p:nvPicPr>
          <p:cNvPr id="7" name="Picture 6">
            <a:extLst>
              <a:ext uri="{FF2B5EF4-FFF2-40B4-BE49-F238E27FC236}">
                <a16:creationId xmlns:a16="http://schemas.microsoft.com/office/drawing/2014/main" id="{0A18EDCF-200E-4C54-8C74-821D1F57CD6B}"/>
              </a:ext>
            </a:extLst>
          </p:cNvPr>
          <p:cNvPicPr>
            <a:picLocks noChangeAspect="1"/>
          </p:cNvPicPr>
          <p:nvPr/>
        </p:nvPicPr>
        <p:blipFill>
          <a:blip r:embed="rId3"/>
          <a:stretch>
            <a:fillRect/>
          </a:stretch>
        </p:blipFill>
        <p:spPr>
          <a:xfrm>
            <a:off x="0" y="5856287"/>
            <a:ext cx="11722099" cy="1190625"/>
          </a:xfrm>
          <a:prstGeom prst="rect">
            <a:avLst/>
          </a:prstGeom>
        </p:spPr>
      </p:pic>
    </p:spTree>
    <p:extLst>
      <p:ext uri="{BB962C8B-B14F-4D97-AF65-F5344CB8AC3E}">
        <p14:creationId xmlns:p14="http://schemas.microsoft.com/office/powerpoint/2010/main" val="3438037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B931-6625-4F77-A9CD-B0A831041E44}"/>
              </a:ext>
            </a:extLst>
          </p:cNvPr>
          <p:cNvSpPr>
            <a:spLocks noGrp="1"/>
          </p:cNvSpPr>
          <p:nvPr>
            <p:ph type="title"/>
          </p:nvPr>
        </p:nvSpPr>
        <p:spPr/>
        <p:txBody>
          <a:bodyPr/>
          <a:lstStyle/>
          <a:p>
            <a:r>
              <a:rPr lang="en-US" dirty="0"/>
              <a:t>			X-RAY SPECTRA…..</a:t>
            </a:r>
          </a:p>
        </p:txBody>
      </p:sp>
      <p:pic>
        <p:nvPicPr>
          <p:cNvPr id="5" name="Content Placeholder 4">
            <a:extLst>
              <a:ext uri="{FF2B5EF4-FFF2-40B4-BE49-F238E27FC236}">
                <a16:creationId xmlns:a16="http://schemas.microsoft.com/office/drawing/2014/main" id="{4CE1D2E6-EC1A-4EFD-B674-BE983DA7CFED}"/>
              </a:ext>
            </a:extLst>
          </p:cNvPr>
          <p:cNvPicPr>
            <a:picLocks noGrp="1" noChangeAspect="1"/>
          </p:cNvPicPr>
          <p:nvPr>
            <p:ph idx="1"/>
          </p:nvPr>
        </p:nvPicPr>
        <p:blipFill>
          <a:blip r:embed="rId2"/>
          <a:stretch>
            <a:fillRect/>
          </a:stretch>
        </p:blipFill>
        <p:spPr>
          <a:xfrm>
            <a:off x="558800" y="1825625"/>
            <a:ext cx="11455400" cy="4351338"/>
          </a:xfrm>
        </p:spPr>
      </p:pic>
    </p:spTree>
    <p:extLst>
      <p:ext uri="{BB962C8B-B14F-4D97-AF65-F5344CB8AC3E}">
        <p14:creationId xmlns:p14="http://schemas.microsoft.com/office/powerpoint/2010/main" val="3826617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8892-0414-43E4-9D7F-CDFD23BD1DE7}"/>
              </a:ext>
            </a:extLst>
          </p:cNvPr>
          <p:cNvSpPr>
            <a:spLocks noGrp="1"/>
          </p:cNvSpPr>
          <p:nvPr>
            <p:ph type="title"/>
          </p:nvPr>
        </p:nvSpPr>
        <p:spPr/>
        <p:txBody>
          <a:bodyPr/>
          <a:lstStyle/>
          <a:p>
            <a:r>
              <a:rPr lang="en-US" dirty="0"/>
              <a:t>          DISCHARGE TUBE: DEFINITION</a:t>
            </a:r>
          </a:p>
        </p:txBody>
      </p:sp>
      <p:sp>
        <p:nvSpPr>
          <p:cNvPr id="3" name="Content Placeholder 2">
            <a:extLst>
              <a:ext uri="{FF2B5EF4-FFF2-40B4-BE49-F238E27FC236}">
                <a16:creationId xmlns:a16="http://schemas.microsoft.com/office/drawing/2014/main" id="{6762112F-43AC-45FF-AB99-797AB40B1746}"/>
              </a:ext>
            </a:extLst>
          </p:cNvPr>
          <p:cNvSpPr>
            <a:spLocks noGrp="1"/>
          </p:cNvSpPr>
          <p:nvPr>
            <p:ph idx="1"/>
          </p:nvPr>
        </p:nvSpPr>
        <p:spPr>
          <a:xfrm>
            <a:off x="114300" y="1320800"/>
            <a:ext cx="12077700" cy="5651499"/>
          </a:xfrm>
        </p:spPr>
        <p:txBody>
          <a:bodyPr>
            <a:normAutofit/>
          </a:bodyPr>
          <a:lstStyle/>
          <a:p>
            <a:pPr algn="just"/>
            <a:r>
              <a:rPr lang="en-US" b="1" i="0" dirty="0">
                <a:effectLst/>
                <a:latin typeface="Open Sans" panose="020B0606030504020204" pitchFamily="34" charset="0"/>
              </a:rPr>
              <a:t>A closed vessel having electrodes at either end and containing a gas at low pressure.</a:t>
            </a:r>
          </a:p>
          <a:p>
            <a:pPr algn="just"/>
            <a:r>
              <a:rPr lang="en-US" b="1" i="0" dirty="0">
                <a:effectLst/>
                <a:latin typeface="Open Sans" panose="020B0606030504020204" pitchFamily="34" charset="0"/>
              </a:rPr>
              <a:t>When a sufficient voltage is applied to the electrodes, an electric current flows through the gas.</a:t>
            </a:r>
            <a:endParaRPr lang="en-US" b="1" dirty="0">
              <a:latin typeface="Open Sans" panose="020B0606030504020204" pitchFamily="34" charset="0"/>
            </a:endParaRPr>
          </a:p>
          <a:p>
            <a:pPr algn="just"/>
            <a:r>
              <a:rPr lang="en-US" b="1" i="0" dirty="0">
                <a:effectLst/>
                <a:latin typeface="Open Sans" panose="020B0606030504020204" pitchFamily="34" charset="0"/>
              </a:rPr>
              <a:t>Any </a:t>
            </a:r>
            <a:r>
              <a:rPr lang="en-US" b="1" dirty="0">
                <a:solidFill>
                  <a:srgbClr val="333333"/>
                </a:solidFill>
                <a:latin typeface="Open Sans" panose="020B0606030504020204" pitchFamily="34" charset="0"/>
              </a:rPr>
              <a:t>device</a:t>
            </a:r>
            <a:r>
              <a:rPr lang="en-US" b="1" i="0" dirty="0">
                <a:effectLst/>
                <a:latin typeface="Open Sans" panose="020B0606030504020204" pitchFamily="34" charset="0"/>
              </a:rPr>
              <a:t> in which a </a:t>
            </a:r>
            <a:r>
              <a:rPr lang="en-US" b="1" dirty="0">
                <a:solidFill>
                  <a:srgbClr val="333333"/>
                </a:solidFill>
                <a:latin typeface="Open Sans" panose="020B0606030504020204" pitchFamily="34" charset="0"/>
              </a:rPr>
              <a:t>flow</a:t>
            </a:r>
            <a:r>
              <a:rPr lang="en-US" b="1" i="0" dirty="0">
                <a:effectLst/>
                <a:latin typeface="Open Sans" panose="020B0606030504020204" pitchFamily="34" charset="0"/>
              </a:rPr>
              <a:t> of </a:t>
            </a:r>
            <a:r>
              <a:rPr lang="en-US" b="1" dirty="0">
                <a:solidFill>
                  <a:srgbClr val="333333"/>
                </a:solidFill>
                <a:latin typeface="Open Sans" panose="020B0606030504020204" pitchFamily="34" charset="0"/>
              </a:rPr>
              <a:t>electrons</a:t>
            </a:r>
            <a:r>
              <a:rPr lang="en-US" b="1" i="0" dirty="0">
                <a:effectLst/>
                <a:latin typeface="Open Sans" panose="020B0606030504020204" pitchFamily="34" charset="0"/>
              </a:rPr>
              <a:t> (ions) through a </a:t>
            </a:r>
            <a:r>
              <a:rPr lang="en-US" b="1" dirty="0">
                <a:latin typeface="Open Sans" panose="020B0606030504020204" pitchFamily="34" charset="0"/>
              </a:rPr>
              <a:t>gas</a:t>
            </a:r>
            <a:r>
              <a:rPr lang="en-US" b="1" i="0" dirty="0">
                <a:effectLst/>
                <a:latin typeface="Open Sans" panose="020B0606030504020204" pitchFamily="34" charset="0"/>
              </a:rPr>
              <a:t> acts as a source of </a:t>
            </a:r>
            <a:r>
              <a:rPr lang="en-US" b="1" dirty="0">
                <a:latin typeface="Open Sans" panose="020B0606030504020204" pitchFamily="34" charset="0"/>
              </a:rPr>
              <a:t>light.</a:t>
            </a:r>
          </a:p>
          <a:p>
            <a:pPr algn="just"/>
            <a:r>
              <a:rPr lang="en-US" b="1" i="0" dirty="0">
                <a:effectLst/>
                <a:latin typeface="Open Sans" panose="020B0606030504020204" pitchFamily="34" charset="0"/>
              </a:rPr>
              <a:t>A closed insulating vessel containing a gas at low pressure through which an electric current flows when sufficient voltage is applied to its electrodes.</a:t>
            </a:r>
          </a:p>
          <a:p>
            <a:pPr algn="just"/>
            <a:r>
              <a:rPr lang="en-US" b="1" i="0" dirty="0">
                <a:effectLst/>
                <a:latin typeface="Open Sans" panose="020B0606030504020204" pitchFamily="34" charset="0"/>
              </a:rPr>
              <a:t>Any of various devices in which a gas or metal vapor inside sealed glass is used to conduct current when voltage is applied.</a:t>
            </a:r>
            <a:endParaRPr lang="en-US" dirty="0"/>
          </a:p>
        </p:txBody>
      </p:sp>
    </p:spTree>
    <p:extLst>
      <p:ext uri="{BB962C8B-B14F-4D97-AF65-F5344CB8AC3E}">
        <p14:creationId xmlns:p14="http://schemas.microsoft.com/office/powerpoint/2010/main" val="3506425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EBD7-2C1B-4D1C-BD29-8FE51D74C0FC}"/>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PRINCIPLE OF OPERATION OF DISCHARGE TUBE</a:t>
            </a:r>
          </a:p>
        </p:txBody>
      </p:sp>
      <p:sp>
        <p:nvSpPr>
          <p:cNvPr id="3" name="Content Placeholder 2">
            <a:extLst>
              <a:ext uri="{FF2B5EF4-FFF2-40B4-BE49-F238E27FC236}">
                <a16:creationId xmlns:a16="http://schemas.microsoft.com/office/drawing/2014/main" id="{BCFDFF58-5A3D-442B-B9B5-836159DA7238}"/>
              </a:ext>
            </a:extLst>
          </p:cNvPr>
          <p:cNvSpPr>
            <a:spLocks noGrp="1"/>
          </p:cNvSpPr>
          <p:nvPr>
            <p:ph idx="1"/>
          </p:nvPr>
        </p:nvSpPr>
        <p:spPr/>
        <p:txBody>
          <a:bodyPr/>
          <a:lstStyle/>
          <a:p>
            <a:r>
              <a:rPr lang="en-US" b="0" i="0" dirty="0">
                <a:solidFill>
                  <a:srgbClr val="202124"/>
                </a:solidFill>
                <a:effectLst/>
                <a:latin typeface="arial" panose="020B0604020202020204" pitchFamily="34" charset="0"/>
              </a:rPr>
              <a:t>The </a:t>
            </a:r>
            <a:r>
              <a:rPr lang="en-US" b="1" i="0" dirty="0">
                <a:solidFill>
                  <a:srgbClr val="202124"/>
                </a:solidFill>
                <a:effectLst/>
                <a:latin typeface="arial" panose="020B0604020202020204" pitchFamily="34" charset="0"/>
              </a:rPr>
              <a:t>discharge</a:t>
            </a:r>
            <a:r>
              <a:rPr lang="en-US" b="0" i="0" dirty="0">
                <a:solidFill>
                  <a:srgbClr val="202124"/>
                </a:solidFill>
                <a:effectLst/>
                <a:latin typeface="arial" panose="020B0604020202020204" pitchFamily="34" charset="0"/>
              </a:rPr>
              <a:t> lamps work </a:t>
            </a:r>
            <a:r>
              <a:rPr lang="en-US" b="1" i="0" dirty="0">
                <a:solidFill>
                  <a:srgbClr val="202124"/>
                </a:solidFill>
                <a:effectLst/>
                <a:latin typeface="arial" panose="020B0604020202020204" pitchFamily="34" charset="0"/>
              </a:rPr>
              <a:t>on</a:t>
            </a:r>
            <a:r>
              <a:rPr lang="en-US" b="0" i="0" dirty="0">
                <a:solidFill>
                  <a:srgbClr val="202124"/>
                </a:solidFill>
                <a:effectLst/>
                <a:latin typeface="arial" panose="020B0604020202020204" pitchFamily="34" charset="0"/>
              </a:rPr>
              <a:t> the </a:t>
            </a:r>
            <a:r>
              <a:rPr lang="en-US" b="1" i="0" dirty="0">
                <a:solidFill>
                  <a:srgbClr val="202124"/>
                </a:solidFill>
                <a:effectLst/>
                <a:latin typeface="arial" panose="020B0604020202020204" pitchFamily="34" charset="0"/>
              </a:rPr>
              <a:t>fundamental principle</a:t>
            </a:r>
            <a:r>
              <a:rPr lang="en-US" b="0" i="0" dirty="0">
                <a:solidFill>
                  <a:srgbClr val="202124"/>
                </a:solidFill>
                <a:effectLst/>
                <a:latin typeface="arial" panose="020B0604020202020204" pitchFamily="34" charset="0"/>
              </a:rPr>
              <a:t> that, light is emitted when the electrons have collided with each other. </a:t>
            </a:r>
          </a:p>
          <a:p>
            <a:r>
              <a:rPr lang="en-US" b="0" i="0" dirty="0">
                <a:solidFill>
                  <a:srgbClr val="202124"/>
                </a:solidFill>
                <a:effectLst/>
                <a:latin typeface="arial" panose="020B0604020202020204" pitchFamily="34" charset="0"/>
              </a:rPr>
              <a:t>To obtain this, the first gas an ionized </a:t>
            </a:r>
            <a:r>
              <a:rPr lang="en-US" b="1" i="0" dirty="0">
                <a:solidFill>
                  <a:srgbClr val="202124"/>
                </a:solidFill>
                <a:effectLst/>
                <a:latin typeface="arial" panose="020B0604020202020204" pitchFamily="34" charset="0"/>
              </a:rPr>
              <a:t>at</a:t>
            </a:r>
            <a:r>
              <a:rPr lang="en-US" b="0" i="0" dirty="0">
                <a:solidFill>
                  <a:srgbClr val="202124"/>
                </a:solidFill>
                <a:effectLst/>
                <a:latin typeface="arial" panose="020B0604020202020204" pitchFamily="34" charset="0"/>
              </a:rPr>
              <a:t> very high voltage. </a:t>
            </a:r>
            <a:r>
              <a:rPr lang="en-US" b="1" i="0" dirty="0">
                <a:solidFill>
                  <a:srgbClr val="202124"/>
                </a:solidFill>
                <a:effectLst/>
                <a:latin typeface="arial" panose="020B0604020202020204" pitchFamily="34" charset="0"/>
              </a:rPr>
              <a:t>At</a:t>
            </a:r>
            <a:r>
              <a:rPr lang="en-US" b="0" i="0" dirty="0">
                <a:solidFill>
                  <a:srgbClr val="202124"/>
                </a:solidFill>
                <a:effectLst/>
                <a:latin typeface="arial" panose="020B0604020202020204" pitchFamily="34" charset="0"/>
              </a:rPr>
              <a:t> low pressure, gas maintained </a:t>
            </a:r>
            <a:r>
              <a:rPr lang="en-US" b="1" i="0" dirty="0">
                <a:solidFill>
                  <a:srgbClr val="202124"/>
                </a:solidFill>
                <a:effectLst/>
                <a:latin typeface="arial" panose="020B0604020202020204" pitchFamily="34" charset="0"/>
              </a:rPr>
              <a:t>in</a:t>
            </a:r>
            <a:r>
              <a:rPr lang="en-US" b="0" i="0" dirty="0">
                <a:solidFill>
                  <a:srgbClr val="202124"/>
                </a:solidFill>
                <a:effectLst/>
                <a:latin typeface="arial" panose="020B0604020202020204" pitchFamily="34" charset="0"/>
              </a:rPr>
              <a:t> a glass </a:t>
            </a:r>
            <a:r>
              <a:rPr lang="en-US" b="1" i="0" dirty="0">
                <a:solidFill>
                  <a:srgbClr val="202124"/>
                </a:solidFill>
                <a:effectLst/>
                <a:latin typeface="arial" panose="020B0604020202020204" pitchFamily="34" charset="0"/>
              </a:rPr>
              <a:t>tube</a:t>
            </a:r>
            <a:r>
              <a:rPr lang="en-US" b="0" i="0" dirty="0">
                <a:solidFill>
                  <a:srgbClr val="202124"/>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708138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1A0BE-4087-4319-AC01-B5920C79A15E}"/>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SCHEMATIC DIAGRAM FOR DISCHARGE TUBE</a:t>
            </a:r>
          </a:p>
        </p:txBody>
      </p:sp>
      <p:pic>
        <p:nvPicPr>
          <p:cNvPr id="2050" name="Picture 2" descr="Observations in the cathode ray tube experiement - Physics Stack Exchange">
            <a:extLst>
              <a:ext uri="{FF2B5EF4-FFF2-40B4-BE49-F238E27FC236}">
                <a16:creationId xmlns:a16="http://schemas.microsoft.com/office/drawing/2014/main" id="{0F4C68A6-F49B-4E6D-9579-3C30F306C4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501" y="2006600"/>
            <a:ext cx="859790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869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D9D6-56DB-40A1-9E7F-A2F157B810E2}"/>
              </a:ext>
            </a:extLst>
          </p:cNvPr>
          <p:cNvSpPr>
            <a:spLocks noGrp="1"/>
          </p:cNvSpPr>
          <p:nvPr>
            <p:ph type="title"/>
          </p:nvPr>
        </p:nvSpPr>
        <p:spPr/>
        <p:txBody>
          <a:bodyPr/>
          <a:lstStyle/>
          <a:p>
            <a:r>
              <a:rPr lang="en-US" dirty="0"/>
              <a:t>USES OF DISCHARGE TUBE</a:t>
            </a:r>
          </a:p>
        </p:txBody>
      </p:sp>
      <p:sp>
        <p:nvSpPr>
          <p:cNvPr id="3" name="Content Placeholder 2">
            <a:extLst>
              <a:ext uri="{FF2B5EF4-FFF2-40B4-BE49-F238E27FC236}">
                <a16:creationId xmlns:a16="http://schemas.microsoft.com/office/drawing/2014/main" id="{187502F3-5E99-4538-865D-40C335C81656}"/>
              </a:ext>
            </a:extLst>
          </p:cNvPr>
          <p:cNvSpPr>
            <a:spLocks noGrp="1"/>
          </p:cNvSpPr>
          <p:nvPr>
            <p:ph idx="1"/>
          </p:nvPr>
        </p:nvSpPr>
        <p:spPr/>
        <p:txBody>
          <a:bodyPr/>
          <a:lstStyle/>
          <a:p>
            <a:r>
              <a:rPr lang="en-US" b="1" i="0" dirty="0">
                <a:solidFill>
                  <a:srgbClr val="202124"/>
                </a:solidFill>
                <a:effectLst/>
                <a:latin typeface="arial" panose="020B0604020202020204" pitchFamily="34" charset="0"/>
              </a:rPr>
              <a:t>Discharge tubes</a:t>
            </a:r>
            <a:r>
              <a:rPr lang="en-US" b="0" i="0" dirty="0">
                <a:solidFill>
                  <a:srgbClr val="202124"/>
                </a:solidFill>
                <a:effectLst/>
                <a:latin typeface="arial" panose="020B0604020202020204" pitchFamily="34" charset="0"/>
              </a:rPr>
              <a:t> can be used to prevent current flow below a certain voltage.</a:t>
            </a:r>
          </a:p>
          <a:p>
            <a:r>
              <a:rPr lang="en-US" b="0" i="0" dirty="0">
                <a:solidFill>
                  <a:srgbClr val="202124"/>
                </a:solidFill>
                <a:effectLst/>
                <a:latin typeface="arial" panose="020B0604020202020204" pitchFamily="34" charset="0"/>
              </a:rPr>
              <a:t> They can also </a:t>
            </a:r>
            <a:r>
              <a:rPr lang="en-US" b="1" i="0" dirty="0">
                <a:solidFill>
                  <a:srgbClr val="202124"/>
                </a:solidFill>
                <a:effectLst/>
                <a:latin typeface="arial" panose="020B0604020202020204" pitchFamily="34" charset="0"/>
              </a:rPr>
              <a:t>function</a:t>
            </a:r>
            <a:r>
              <a:rPr lang="en-US" b="0" i="0" dirty="0">
                <a:solidFill>
                  <a:srgbClr val="202124"/>
                </a:solidFill>
                <a:effectLst/>
                <a:latin typeface="arial" panose="020B0604020202020204" pitchFamily="34" charset="0"/>
              </a:rPr>
              <a:t> as lamps by the </a:t>
            </a:r>
            <a:r>
              <a:rPr lang="en-US" b="1" i="0" dirty="0">
                <a:solidFill>
                  <a:srgbClr val="202124"/>
                </a:solidFill>
                <a:effectLst/>
                <a:latin typeface="arial" panose="020B0604020202020204" pitchFamily="34" charset="0"/>
              </a:rPr>
              <a:t>use</a:t>
            </a:r>
            <a:r>
              <a:rPr lang="en-US" b="0" i="0" dirty="0">
                <a:solidFill>
                  <a:srgbClr val="202124"/>
                </a:solidFill>
                <a:effectLst/>
                <a:latin typeface="arial" panose="020B0604020202020204" pitchFamily="34" charset="0"/>
              </a:rPr>
              <a:t> of ionizing gas, which glows when current flows through the </a:t>
            </a:r>
            <a:r>
              <a:rPr lang="en-US" b="1" i="0" dirty="0">
                <a:solidFill>
                  <a:srgbClr val="202124"/>
                </a:solidFill>
                <a:effectLst/>
                <a:latin typeface="arial" panose="020B0604020202020204" pitchFamily="34" charset="0"/>
              </a:rPr>
              <a:t>tube</a:t>
            </a:r>
            <a:r>
              <a:rPr lang="en-US" b="0" i="0" dirty="0">
                <a:solidFill>
                  <a:srgbClr val="202124"/>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4173757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252C-B605-4365-88E3-217272EB93DB}"/>
              </a:ext>
            </a:extLst>
          </p:cNvPr>
          <p:cNvSpPr>
            <a:spLocks noGrp="1"/>
          </p:cNvSpPr>
          <p:nvPr>
            <p:ph type="title"/>
          </p:nvPr>
        </p:nvSpPr>
        <p:spPr/>
        <p:txBody>
          <a:bodyPr/>
          <a:lstStyle/>
          <a:p>
            <a:pPr algn="ctr"/>
            <a:r>
              <a:rPr lang="en-US" dirty="0"/>
              <a:t> </a:t>
            </a:r>
            <a:r>
              <a:rPr lang="en-US" dirty="0">
                <a:latin typeface="Arial" panose="020B0604020202020204" pitchFamily="34" charset="0"/>
                <a:cs typeface="Arial" panose="020B0604020202020204" pitchFamily="34" charset="0"/>
              </a:rPr>
              <a:t>CHARGE OF ELECTRON: MILLIKAN’S OIL DROP EXPERIMENT</a:t>
            </a:r>
          </a:p>
        </p:txBody>
      </p:sp>
      <p:sp>
        <p:nvSpPr>
          <p:cNvPr id="3" name="Content Placeholder 2">
            <a:extLst>
              <a:ext uri="{FF2B5EF4-FFF2-40B4-BE49-F238E27FC236}">
                <a16:creationId xmlns:a16="http://schemas.microsoft.com/office/drawing/2014/main" id="{F9B37816-EDA5-4E50-AC9E-4C29CEEFBD68}"/>
              </a:ext>
            </a:extLst>
          </p:cNvPr>
          <p:cNvSpPr>
            <a:spLocks noGrp="1"/>
          </p:cNvSpPr>
          <p:nvPr>
            <p:ph idx="1"/>
          </p:nvPr>
        </p:nvSpPr>
        <p:spPr/>
        <p:txBody>
          <a:bodyPr/>
          <a:lstStyle/>
          <a:p>
            <a:pPr algn="just"/>
            <a:r>
              <a:rPr lang="en-US" b="1" i="0" dirty="0">
                <a:solidFill>
                  <a:srgbClr val="1A1A1A"/>
                </a:solidFill>
                <a:effectLst/>
                <a:latin typeface="Arial" panose="020B0604020202020204" pitchFamily="34" charset="0"/>
                <a:cs typeface="Arial" panose="020B0604020202020204" pitchFamily="34" charset="0"/>
              </a:rPr>
              <a:t>Millikan oil-drop experiment, first direct and compelling measurement of the electric charge of a single </a:t>
            </a:r>
            <a:r>
              <a:rPr lang="en-US" b="1" dirty="0">
                <a:latin typeface="Arial" panose="020B0604020202020204" pitchFamily="34" charset="0"/>
                <a:cs typeface="Arial" panose="020B0604020202020204" pitchFamily="34" charset="0"/>
              </a:rPr>
              <a:t>electron.</a:t>
            </a:r>
            <a:endParaRPr lang="en-US" b="1" i="0" dirty="0">
              <a:effectLst/>
              <a:latin typeface="Arial" panose="020B0604020202020204" pitchFamily="34" charset="0"/>
              <a:cs typeface="Arial" panose="020B0604020202020204" pitchFamily="34" charset="0"/>
            </a:endParaRPr>
          </a:p>
          <a:p>
            <a:pPr algn="just"/>
            <a:r>
              <a:rPr lang="en-US" b="1" i="0" dirty="0">
                <a:solidFill>
                  <a:srgbClr val="1A1A1A"/>
                </a:solidFill>
                <a:effectLst/>
                <a:latin typeface="Arial" panose="020B0604020202020204" pitchFamily="34" charset="0"/>
                <a:cs typeface="Arial" panose="020B0604020202020204" pitchFamily="34" charset="0"/>
              </a:rPr>
              <a:t>It was performed originally in 1909 by the American physicist </a:t>
            </a:r>
            <a:r>
              <a:rPr lang="en-US" b="1" dirty="0">
                <a:latin typeface="Arial" panose="020B0604020202020204" pitchFamily="34" charset="0"/>
                <a:cs typeface="Arial" panose="020B0604020202020204" pitchFamily="34" charset="0"/>
              </a:rPr>
              <a:t>Robert A. </a:t>
            </a:r>
          </a:p>
          <a:p>
            <a:pPr algn="just"/>
            <a:r>
              <a:rPr lang="en-US" b="1" dirty="0">
                <a:latin typeface="Arial" panose="020B0604020202020204" pitchFamily="34" charset="0"/>
                <a:cs typeface="Arial" panose="020B0604020202020204" pitchFamily="34" charset="0"/>
              </a:rPr>
              <a:t>Millikan,</a:t>
            </a:r>
            <a:r>
              <a:rPr lang="en-US" b="1" i="0" dirty="0">
                <a:solidFill>
                  <a:srgbClr val="1A1A1A"/>
                </a:solidFill>
                <a:effectLst/>
                <a:latin typeface="Arial" panose="020B0604020202020204" pitchFamily="34" charset="0"/>
                <a:cs typeface="Arial" panose="020B0604020202020204" pitchFamily="34" charset="0"/>
              </a:rPr>
              <a:t> who devised a straightforward method of measuring the minute </a:t>
            </a:r>
            <a:r>
              <a:rPr lang="en-US" b="1" dirty="0">
                <a:latin typeface="Arial" panose="020B0604020202020204" pitchFamily="34" charset="0"/>
                <a:cs typeface="Arial" panose="020B0604020202020204" pitchFamily="34" charset="0"/>
              </a:rPr>
              <a:t>electric charge</a:t>
            </a:r>
            <a:r>
              <a:rPr lang="en-US" b="1" i="0" dirty="0">
                <a:solidFill>
                  <a:srgbClr val="1A1A1A"/>
                </a:solidFill>
                <a:effectLst/>
                <a:latin typeface="Arial" panose="020B0604020202020204" pitchFamily="34" charset="0"/>
                <a:cs typeface="Arial" panose="020B0604020202020204" pitchFamily="34" charset="0"/>
              </a:rPr>
              <a:t> that is present on many of the droplets in an oil mist. </a:t>
            </a:r>
          </a:p>
          <a:p>
            <a:pPr algn="just"/>
            <a:r>
              <a:rPr lang="en-US" b="1" i="0" dirty="0">
                <a:solidFill>
                  <a:srgbClr val="1A1A1A"/>
                </a:solidFill>
                <a:effectLst/>
                <a:latin typeface="Arial" panose="020B0604020202020204" pitchFamily="34" charset="0"/>
                <a:cs typeface="Arial" panose="020B0604020202020204" pitchFamily="34" charset="0"/>
              </a:rPr>
              <a:t>The force on any electric charge in an </a:t>
            </a:r>
            <a:r>
              <a:rPr lang="en-US" b="1" dirty="0">
                <a:latin typeface="Arial" panose="020B0604020202020204" pitchFamily="34" charset="0"/>
                <a:cs typeface="Arial" panose="020B0604020202020204" pitchFamily="34" charset="0"/>
              </a:rPr>
              <a:t>electric field</a:t>
            </a:r>
            <a:r>
              <a:rPr lang="en-US" b="1" dirty="0">
                <a:solidFill>
                  <a:srgbClr val="1A1A1A"/>
                </a:solidFill>
                <a:latin typeface="Arial" panose="020B0604020202020204" pitchFamily="34" charset="0"/>
                <a:cs typeface="Arial" panose="020B0604020202020204" pitchFamily="34" charset="0"/>
              </a:rPr>
              <a:t> </a:t>
            </a:r>
            <a:r>
              <a:rPr lang="en-US" b="1" i="0" dirty="0">
                <a:solidFill>
                  <a:srgbClr val="1A1A1A"/>
                </a:solidFill>
                <a:effectLst/>
                <a:latin typeface="Arial" panose="020B0604020202020204" pitchFamily="34" charset="0"/>
                <a:cs typeface="Arial" panose="020B0604020202020204" pitchFamily="34" charset="0"/>
              </a:rPr>
              <a:t>is equal to the product of the charge and the electric field. </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316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DF05-AB88-40E2-A2BE-0EA00FEFA374}"/>
              </a:ext>
            </a:extLst>
          </p:cNvPr>
          <p:cNvSpPr>
            <a:spLocks noGrp="1"/>
          </p:cNvSpPr>
          <p:nvPr>
            <p:ph type="title"/>
          </p:nvPr>
        </p:nvSpPr>
        <p:spPr/>
        <p:txBody>
          <a:bodyPr/>
          <a:lstStyle/>
          <a:p>
            <a:r>
              <a:rPr lang="en-US" b="1" i="0">
                <a:solidFill>
                  <a:srgbClr val="333333"/>
                </a:solidFill>
                <a:effectLst/>
                <a:latin typeface="Arial" panose="020B0604020202020204" pitchFamily="34" charset="0"/>
              </a:rPr>
              <a:t>   WIEN’S DISPLACEMENT LAW….</a:t>
            </a:r>
            <a:endParaRPr lang="en-US"/>
          </a:p>
        </p:txBody>
      </p:sp>
      <p:sp>
        <p:nvSpPr>
          <p:cNvPr id="3" name="Content Placeholder 2">
            <a:extLst>
              <a:ext uri="{FF2B5EF4-FFF2-40B4-BE49-F238E27FC236}">
                <a16:creationId xmlns:a16="http://schemas.microsoft.com/office/drawing/2014/main" id="{CDDECC0E-3AAA-448B-9D6F-7D06BD0AD5C0}"/>
              </a:ext>
            </a:extLst>
          </p:cNvPr>
          <p:cNvSpPr>
            <a:spLocks noGrp="1"/>
          </p:cNvSpPr>
          <p:nvPr>
            <p:ph idx="1"/>
          </p:nvPr>
        </p:nvSpPr>
        <p:spPr/>
        <p:txBody>
          <a:bodyPr/>
          <a:lstStyle/>
          <a:p>
            <a:pPr algn="just"/>
            <a:r>
              <a:rPr lang="en-US" b="1" i="0" dirty="0">
                <a:solidFill>
                  <a:srgbClr val="333333"/>
                </a:solidFill>
                <a:effectLst/>
                <a:latin typeface="Arial" panose="020B0604020202020204" pitchFamily="34" charset="0"/>
              </a:rPr>
              <a:t>The wavelength at which maximum energy is emitted in inversely related to the blackbody’s temperature.</a:t>
            </a:r>
          </a:p>
          <a:p>
            <a:pPr algn="just"/>
            <a:r>
              <a:rPr lang="en-US" b="1" i="0" dirty="0">
                <a:solidFill>
                  <a:srgbClr val="333333"/>
                </a:solidFill>
                <a:effectLst/>
                <a:latin typeface="Arial" panose="020B0604020202020204" pitchFamily="34" charset="0"/>
              </a:rPr>
              <a:t>The spectrum of a blackbody is continuous, meaning it gives off some energy across all wavelengths, but it has a peak at a specific wavelength.</a:t>
            </a:r>
            <a:endParaRPr lang="en-US" b="1" dirty="0">
              <a:solidFill>
                <a:srgbClr val="333333"/>
              </a:solidFill>
              <a:latin typeface="Arial" panose="020B0604020202020204" pitchFamily="34" charset="0"/>
            </a:endParaRPr>
          </a:p>
          <a:p>
            <a:pPr algn="just"/>
            <a:r>
              <a:rPr lang="en-US" b="1" i="0" dirty="0">
                <a:solidFill>
                  <a:srgbClr val="333333"/>
                </a:solidFill>
                <a:effectLst/>
                <a:latin typeface="Arial" panose="020B0604020202020204" pitchFamily="34" charset="0"/>
              </a:rPr>
              <a:t>The peak of the blackbody curve in a spectrum moves to shorter wavelengths for hotter objects, for example the Sun emits peak energy at shorter wavelengths compared to a much cooler planet like the Earth.</a:t>
            </a:r>
            <a:endParaRPr lang="en-US" b="1" dirty="0"/>
          </a:p>
          <a:p>
            <a:endParaRPr lang="en-US" dirty="0"/>
          </a:p>
        </p:txBody>
      </p:sp>
    </p:spTree>
    <p:extLst>
      <p:ext uri="{BB962C8B-B14F-4D97-AF65-F5344CB8AC3E}">
        <p14:creationId xmlns:p14="http://schemas.microsoft.com/office/powerpoint/2010/main" val="4181243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F960-BE61-47F3-B4EB-C363D5FDB9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BCE785E-8A4A-47CE-81F8-959A254D1DB1}"/>
              </a:ext>
            </a:extLst>
          </p:cNvPr>
          <p:cNvSpPr>
            <a:spLocks noGrp="1"/>
          </p:cNvSpPr>
          <p:nvPr>
            <p:ph idx="1"/>
          </p:nvPr>
        </p:nvSpPr>
        <p:spPr>
          <a:xfrm>
            <a:off x="838200" y="1825625"/>
            <a:ext cx="11353800" cy="4351338"/>
          </a:xfrm>
        </p:spPr>
        <p:txBody>
          <a:bodyPr/>
          <a:lstStyle/>
          <a:p>
            <a:pPr algn="just"/>
            <a:r>
              <a:rPr lang="en-US" b="0" i="0" dirty="0">
                <a:solidFill>
                  <a:srgbClr val="1A1A1A"/>
                </a:solidFill>
                <a:effectLst/>
                <a:latin typeface="Georgia" panose="02040502050405020303" pitchFamily="18" charset="0"/>
              </a:rPr>
              <a:t>Millikan was able to measure both the amount of </a:t>
            </a:r>
            <a:r>
              <a:rPr lang="en-US" dirty="0">
                <a:latin typeface="Georgia" panose="02040502050405020303" pitchFamily="18" charset="0"/>
              </a:rPr>
              <a:t>electric</a:t>
            </a:r>
            <a:r>
              <a:rPr lang="en-US" dirty="0">
                <a:solidFill>
                  <a:srgbClr val="0563C1"/>
                </a:solidFill>
                <a:latin typeface="Georgia" panose="02040502050405020303" pitchFamily="18" charset="0"/>
              </a:rPr>
              <a:t> </a:t>
            </a:r>
            <a:r>
              <a:rPr lang="en-US" dirty="0">
                <a:latin typeface="Georgia" panose="02040502050405020303" pitchFamily="18" charset="0"/>
              </a:rPr>
              <a:t>force</a:t>
            </a:r>
            <a:r>
              <a:rPr lang="en-US" b="0" i="0" dirty="0">
                <a:solidFill>
                  <a:srgbClr val="1A1A1A"/>
                </a:solidFill>
                <a:effectLst/>
                <a:latin typeface="Georgia" panose="02040502050405020303" pitchFamily="18" charset="0"/>
              </a:rPr>
              <a:t> and magnitude of electric field on the tiny charge of an isolated oil droplet.</a:t>
            </a:r>
          </a:p>
          <a:p>
            <a:pPr algn="just"/>
            <a:r>
              <a:rPr lang="en-US" b="0" i="0" dirty="0">
                <a:solidFill>
                  <a:srgbClr val="1A1A1A"/>
                </a:solidFill>
                <a:effectLst/>
                <a:latin typeface="Georgia" panose="02040502050405020303" pitchFamily="18" charset="0"/>
              </a:rPr>
              <a:t>  </a:t>
            </a:r>
            <a:r>
              <a:rPr lang="en-US" dirty="0">
                <a:solidFill>
                  <a:srgbClr val="1A1A1A"/>
                </a:solidFill>
                <a:latin typeface="Georgia" panose="02040502050405020303" pitchFamily="18" charset="0"/>
              </a:rPr>
              <a:t>T</a:t>
            </a:r>
            <a:r>
              <a:rPr lang="en-US" b="0" i="0" dirty="0">
                <a:solidFill>
                  <a:srgbClr val="1A1A1A"/>
                </a:solidFill>
                <a:effectLst/>
                <a:latin typeface="Georgia" panose="02040502050405020303" pitchFamily="18" charset="0"/>
              </a:rPr>
              <a:t>he data determine the magnitude of the charge itself.</a:t>
            </a:r>
            <a:endParaRPr lang="en-US" dirty="0"/>
          </a:p>
        </p:txBody>
      </p:sp>
    </p:spTree>
    <p:extLst>
      <p:ext uri="{BB962C8B-B14F-4D97-AF65-F5344CB8AC3E}">
        <p14:creationId xmlns:p14="http://schemas.microsoft.com/office/powerpoint/2010/main" val="3930756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15D8F-BC51-4B08-82BB-C4491C2868B0}"/>
              </a:ext>
            </a:extLst>
          </p:cNvPr>
          <p:cNvSpPr>
            <a:spLocks noGrp="1"/>
          </p:cNvSpPr>
          <p:nvPr>
            <p:ph type="title"/>
          </p:nvPr>
        </p:nvSpPr>
        <p:spPr/>
        <p:txBody>
          <a:bodyPr/>
          <a:lstStyle/>
          <a:p>
            <a:pPr algn="ctr"/>
            <a:r>
              <a:rPr lang="en-US" dirty="0">
                <a:latin typeface="Arial" panose="020B0604020202020204" pitchFamily="34" charset="0"/>
                <a:cs typeface="Arial" panose="020B0604020202020204" pitchFamily="34" charset="0"/>
              </a:rPr>
              <a:t>SCEMATIC DIAGRAM FOR MILLIKAN OIL DROP EXPERIMENT</a:t>
            </a:r>
          </a:p>
        </p:txBody>
      </p:sp>
      <p:pic>
        <p:nvPicPr>
          <p:cNvPr id="5" name="Content Placeholder 4">
            <a:extLst>
              <a:ext uri="{FF2B5EF4-FFF2-40B4-BE49-F238E27FC236}">
                <a16:creationId xmlns:a16="http://schemas.microsoft.com/office/drawing/2014/main" id="{59A47F61-72DB-463C-A899-E342F8F5F8AC}"/>
              </a:ext>
            </a:extLst>
          </p:cNvPr>
          <p:cNvPicPr>
            <a:picLocks noGrp="1" noChangeAspect="1"/>
          </p:cNvPicPr>
          <p:nvPr>
            <p:ph idx="1"/>
          </p:nvPr>
        </p:nvPicPr>
        <p:blipFill>
          <a:blip r:embed="rId2"/>
          <a:stretch>
            <a:fillRect/>
          </a:stretch>
        </p:blipFill>
        <p:spPr>
          <a:xfrm>
            <a:off x="838200" y="1690688"/>
            <a:ext cx="10515601" cy="4486275"/>
          </a:xfrm>
        </p:spPr>
      </p:pic>
    </p:spTree>
    <p:extLst>
      <p:ext uri="{BB962C8B-B14F-4D97-AF65-F5344CB8AC3E}">
        <p14:creationId xmlns:p14="http://schemas.microsoft.com/office/powerpoint/2010/main" val="3898703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64B7-FF5C-4FD1-A2BC-87AFCA7BDEEE}"/>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MILLIKAN’S OIL DROP EXPERIMENT</a:t>
            </a:r>
          </a:p>
        </p:txBody>
      </p:sp>
      <p:sp>
        <p:nvSpPr>
          <p:cNvPr id="3" name="Content Placeholder 2">
            <a:extLst>
              <a:ext uri="{FF2B5EF4-FFF2-40B4-BE49-F238E27FC236}">
                <a16:creationId xmlns:a16="http://schemas.microsoft.com/office/drawing/2014/main" id="{71020E1B-9C47-426A-B00F-5F29B96EAE52}"/>
              </a:ext>
            </a:extLst>
          </p:cNvPr>
          <p:cNvSpPr>
            <a:spLocks noGrp="1"/>
          </p:cNvSpPr>
          <p:nvPr>
            <p:ph idx="1"/>
          </p:nvPr>
        </p:nvSpPr>
        <p:spPr/>
        <p:txBody>
          <a:bodyPr>
            <a:normAutofit fontScale="92500" lnSpcReduction="20000"/>
          </a:bodyPr>
          <a:lstStyle/>
          <a:p>
            <a:pPr algn="just"/>
            <a:r>
              <a:rPr lang="en-US" b="0" i="0" dirty="0">
                <a:solidFill>
                  <a:srgbClr val="1A1A1A"/>
                </a:solidFill>
                <a:effectLst/>
                <a:latin typeface="Georgia" panose="02040502050405020303" pitchFamily="18" charset="0"/>
              </a:rPr>
              <a:t>A closed chamber with transparent sides is fitted with two parallel metal plates, which acquire a positive or negative charge when an </a:t>
            </a:r>
            <a:r>
              <a:rPr lang="en-US" dirty="0">
                <a:latin typeface="Georgia" panose="02040502050405020303" pitchFamily="18" charset="0"/>
              </a:rPr>
              <a:t>electric current</a:t>
            </a:r>
            <a:r>
              <a:rPr lang="en-US" b="0" i="0" dirty="0">
                <a:solidFill>
                  <a:srgbClr val="1A1A1A"/>
                </a:solidFill>
                <a:effectLst/>
                <a:latin typeface="Georgia" panose="02040502050405020303" pitchFamily="18" charset="0"/>
              </a:rPr>
              <a:t> is applied. </a:t>
            </a:r>
          </a:p>
          <a:p>
            <a:pPr algn="just"/>
            <a:r>
              <a:rPr lang="en-US" b="0" i="0" dirty="0">
                <a:solidFill>
                  <a:srgbClr val="1A1A1A"/>
                </a:solidFill>
                <a:effectLst/>
                <a:latin typeface="Georgia" panose="02040502050405020303" pitchFamily="18" charset="0"/>
              </a:rPr>
              <a:t>At the start of the experiment, an atomizer sprays a fine mist of oil droplets into the upper portion of the chamber. Under the influence of </a:t>
            </a:r>
            <a:r>
              <a:rPr lang="en-US" dirty="0">
                <a:latin typeface="Georgia" panose="02040502050405020303" pitchFamily="18" charset="0"/>
              </a:rPr>
              <a:t>gravity</a:t>
            </a:r>
            <a:r>
              <a:rPr lang="en-US" b="0" i="0" dirty="0">
                <a:solidFill>
                  <a:srgbClr val="1A1A1A"/>
                </a:solidFill>
                <a:effectLst/>
                <a:latin typeface="Georgia" panose="02040502050405020303" pitchFamily="18" charset="0"/>
              </a:rPr>
              <a:t> and air resistance, some of the oil droplets fall through a small hole cut in the top metal plate. </a:t>
            </a:r>
          </a:p>
          <a:p>
            <a:pPr algn="just"/>
            <a:r>
              <a:rPr lang="en-US" b="0" i="0" dirty="0">
                <a:solidFill>
                  <a:srgbClr val="1A1A1A"/>
                </a:solidFill>
                <a:effectLst/>
                <a:latin typeface="Georgia" panose="02040502050405020303" pitchFamily="18" charset="0"/>
              </a:rPr>
              <a:t>When the space between the metal plates is ionized by radiation (e.g.,</a:t>
            </a:r>
            <a:r>
              <a:rPr lang="en-US" b="0" i="0" dirty="0">
                <a:effectLst/>
                <a:latin typeface="Georgia" panose="02040502050405020303" pitchFamily="18" charset="0"/>
              </a:rPr>
              <a:t> </a:t>
            </a:r>
            <a:r>
              <a:rPr lang="en-US" dirty="0">
                <a:latin typeface="Georgia" panose="02040502050405020303" pitchFamily="18" charset="0"/>
              </a:rPr>
              <a:t>X-rays</a:t>
            </a:r>
            <a:r>
              <a:rPr lang="en-US" b="0" i="0" dirty="0">
                <a:solidFill>
                  <a:srgbClr val="1A1A1A"/>
                </a:solidFill>
                <a:effectLst/>
                <a:latin typeface="Georgia" panose="02040502050405020303" pitchFamily="18" charset="0"/>
              </a:rPr>
              <a:t>), electrons from the air attach themselves to the falling oil droplets, causing them to acquire a negative charge.</a:t>
            </a:r>
          </a:p>
          <a:p>
            <a:pPr algn="just"/>
            <a:r>
              <a:rPr lang="en-US" b="0" i="0" dirty="0">
                <a:solidFill>
                  <a:srgbClr val="1A1A1A"/>
                </a:solidFill>
                <a:effectLst/>
                <a:latin typeface="Georgia" panose="02040502050405020303" pitchFamily="18" charset="0"/>
              </a:rPr>
              <a:t> A </a:t>
            </a:r>
            <a:r>
              <a:rPr lang="en-US" dirty="0">
                <a:latin typeface="Georgia" panose="02040502050405020303" pitchFamily="18" charset="0"/>
              </a:rPr>
              <a:t>light </a:t>
            </a:r>
            <a:r>
              <a:rPr lang="en-US" b="0" i="0" dirty="0">
                <a:solidFill>
                  <a:srgbClr val="1A1A1A"/>
                </a:solidFill>
                <a:effectLst/>
                <a:latin typeface="Georgia" panose="02040502050405020303" pitchFamily="18" charset="0"/>
              </a:rPr>
              <a:t>source, set at right angles to a viewing</a:t>
            </a:r>
            <a:r>
              <a:rPr lang="en-US" b="0" i="0" dirty="0">
                <a:effectLst/>
                <a:latin typeface="Georgia" panose="02040502050405020303" pitchFamily="18" charset="0"/>
              </a:rPr>
              <a:t> </a:t>
            </a:r>
            <a:r>
              <a:rPr lang="en-US" dirty="0">
                <a:latin typeface="Georgia" panose="02040502050405020303" pitchFamily="18" charset="0"/>
              </a:rPr>
              <a:t>microscope</a:t>
            </a:r>
            <a:r>
              <a:rPr lang="en-US" b="0" i="0" dirty="0">
                <a:solidFill>
                  <a:srgbClr val="1A1A1A"/>
                </a:solidFill>
                <a:effectLst/>
                <a:latin typeface="Georgia" panose="02040502050405020303" pitchFamily="18" charset="0"/>
              </a:rPr>
              <a:t>, </a:t>
            </a:r>
            <a:r>
              <a:rPr lang="en-US" dirty="0">
                <a:latin typeface="Georgia" panose="02040502050405020303" pitchFamily="18" charset="0"/>
              </a:rPr>
              <a:t>illuminates</a:t>
            </a:r>
            <a:r>
              <a:rPr lang="en-US" b="0" i="0" dirty="0">
                <a:solidFill>
                  <a:srgbClr val="1A1A1A"/>
                </a:solidFill>
                <a:effectLst/>
                <a:latin typeface="Georgia" panose="02040502050405020303" pitchFamily="18" charset="0"/>
              </a:rPr>
              <a:t> the oil droplets and makes them appear as bright stars while they fall. </a:t>
            </a:r>
          </a:p>
        </p:txBody>
      </p:sp>
    </p:spTree>
    <p:extLst>
      <p:ext uri="{BB962C8B-B14F-4D97-AF65-F5344CB8AC3E}">
        <p14:creationId xmlns:p14="http://schemas.microsoft.com/office/powerpoint/2010/main" val="3631542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AD1C-B997-455E-8F5C-8CA5479901AE}"/>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MILLIKAN’S OIL DROP EXPERIMENT</a:t>
            </a:r>
            <a:endParaRPr lang="en-US" dirty="0"/>
          </a:p>
        </p:txBody>
      </p:sp>
      <p:sp>
        <p:nvSpPr>
          <p:cNvPr id="3" name="Content Placeholder 2">
            <a:extLst>
              <a:ext uri="{FF2B5EF4-FFF2-40B4-BE49-F238E27FC236}">
                <a16:creationId xmlns:a16="http://schemas.microsoft.com/office/drawing/2014/main" id="{CB56D2CB-2B3E-4328-B72E-6D1B9599D68C}"/>
              </a:ext>
            </a:extLst>
          </p:cNvPr>
          <p:cNvSpPr>
            <a:spLocks noGrp="1"/>
          </p:cNvSpPr>
          <p:nvPr>
            <p:ph idx="1"/>
          </p:nvPr>
        </p:nvSpPr>
        <p:spPr>
          <a:xfrm>
            <a:off x="170121" y="1382233"/>
            <a:ext cx="11738343" cy="5110642"/>
          </a:xfrm>
        </p:spPr>
        <p:txBody>
          <a:bodyPr>
            <a:normAutofit/>
          </a:bodyPr>
          <a:lstStyle/>
          <a:p>
            <a:pPr algn="just"/>
            <a:r>
              <a:rPr lang="en-US" b="0" i="0" dirty="0">
                <a:solidFill>
                  <a:srgbClr val="1A1A1A"/>
                </a:solidFill>
                <a:effectLst/>
                <a:latin typeface="Georgia" panose="02040502050405020303" pitchFamily="18" charset="0"/>
              </a:rPr>
              <a:t>The mass of a single charged droplet can be calculated by observing how fast it falls.</a:t>
            </a:r>
          </a:p>
          <a:p>
            <a:pPr algn="just"/>
            <a:r>
              <a:rPr lang="en-US" b="0" i="0" dirty="0">
                <a:solidFill>
                  <a:srgbClr val="1A1A1A"/>
                </a:solidFill>
                <a:effectLst/>
                <a:latin typeface="Georgia" panose="02040502050405020303" pitchFamily="18" charset="0"/>
              </a:rPr>
              <a:t> By adjusting the potential difference, or voltage, between the metal plates, the speed of the droplet’s motion can be increased or decreased; when the amount of upward electric force equals the known downward gravitational force, the charged droplet remains stationary. </a:t>
            </a:r>
          </a:p>
          <a:p>
            <a:pPr algn="just"/>
            <a:r>
              <a:rPr lang="en-US" b="0" i="0" dirty="0">
                <a:solidFill>
                  <a:srgbClr val="1A1A1A"/>
                </a:solidFill>
                <a:effectLst/>
                <a:latin typeface="Georgia" panose="02040502050405020303" pitchFamily="18" charset="0"/>
              </a:rPr>
              <a:t>The amount of voltage needed to suspend a droplet is used along with its mass to determine the overall electric charge on the droplet. </a:t>
            </a:r>
          </a:p>
          <a:p>
            <a:pPr algn="just"/>
            <a:r>
              <a:rPr lang="en-US" b="0" i="0" dirty="0">
                <a:solidFill>
                  <a:srgbClr val="1A1A1A"/>
                </a:solidFill>
                <a:effectLst/>
                <a:latin typeface="Georgia" panose="02040502050405020303" pitchFamily="18" charset="0"/>
              </a:rPr>
              <a:t>Through repeated application of this method, the values of the electric charge on individual oil drops are always whole-number multiples of a lowest value—that value being the elementary electric charge itself (about 1.602 × 10</a:t>
            </a:r>
            <a:r>
              <a:rPr lang="en-US" b="0" i="0" baseline="30000" dirty="0">
                <a:solidFill>
                  <a:srgbClr val="1A1A1A"/>
                </a:solidFill>
                <a:effectLst/>
                <a:latin typeface="Georgia" panose="02040502050405020303" pitchFamily="18" charset="0"/>
              </a:rPr>
              <a:t>−19</a:t>
            </a:r>
            <a:r>
              <a:rPr lang="en-US" b="0" i="0" dirty="0">
                <a:solidFill>
                  <a:srgbClr val="1A1A1A"/>
                </a:solidFill>
                <a:effectLst/>
                <a:latin typeface="Georgia" panose="02040502050405020303" pitchFamily="18" charset="0"/>
              </a:rPr>
              <a:t> coulomb). </a:t>
            </a:r>
          </a:p>
          <a:p>
            <a:endParaRPr lang="en-US" dirty="0"/>
          </a:p>
        </p:txBody>
      </p:sp>
    </p:spTree>
    <p:extLst>
      <p:ext uri="{BB962C8B-B14F-4D97-AF65-F5344CB8AC3E}">
        <p14:creationId xmlns:p14="http://schemas.microsoft.com/office/powerpoint/2010/main" val="3124137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62057-4187-468D-B7A1-AFF74CA2593D}"/>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MILLIKAN’S OIL DROP EXPERIMENT</a:t>
            </a:r>
            <a:endParaRPr lang="en-US" dirty="0"/>
          </a:p>
        </p:txBody>
      </p:sp>
      <p:sp>
        <p:nvSpPr>
          <p:cNvPr id="3" name="Content Placeholder 2">
            <a:extLst>
              <a:ext uri="{FF2B5EF4-FFF2-40B4-BE49-F238E27FC236}">
                <a16:creationId xmlns:a16="http://schemas.microsoft.com/office/drawing/2014/main" id="{52F9C02F-44AC-4313-813C-69183F8AC28C}"/>
              </a:ext>
            </a:extLst>
          </p:cNvPr>
          <p:cNvSpPr>
            <a:spLocks noGrp="1"/>
          </p:cNvSpPr>
          <p:nvPr>
            <p:ph idx="1"/>
          </p:nvPr>
        </p:nvSpPr>
        <p:spPr/>
        <p:txBody>
          <a:bodyPr/>
          <a:lstStyle/>
          <a:p>
            <a:pPr algn="just"/>
            <a:r>
              <a:rPr lang="en-US" b="0" i="0" dirty="0">
                <a:solidFill>
                  <a:srgbClr val="1A1A1A"/>
                </a:solidFill>
                <a:effectLst/>
                <a:latin typeface="Georgia" panose="02040502050405020303" pitchFamily="18" charset="0"/>
              </a:rPr>
              <a:t>From the time of Millikan’s original experiment, this method offered convincing proof that electric charge exists in basic natural units.</a:t>
            </a:r>
          </a:p>
          <a:p>
            <a:pPr algn="just"/>
            <a:endParaRPr lang="en-US" dirty="0">
              <a:solidFill>
                <a:srgbClr val="1A1A1A"/>
              </a:solidFill>
              <a:latin typeface="Georgia" panose="02040502050405020303" pitchFamily="18" charset="0"/>
            </a:endParaRPr>
          </a:p>
          <a:p>
            <a:pPr algn="just"/>
            <a:r>
              <a:rPr lang="en-US" b="0" i="0" dirty="0">
                <a:solidFill>
                  <a:srgbClr val="1A1A1A"/>
                </a:solidFill>
                <a:effectLst/>
                <a:latin typeface="Georgia" panose="02040502050405020303" pitchFamily="18" charset="0"/>
              </a:rPr>
              <a:t> All subsequent distinct methods of measuring the basic unit of electric charge point to its having the same fundamental value.</a:t>
            </a:r>
            <a:endParaRPr lang="en-US" dirty="0"/>
          </a:p>
          <a:p>
            <a:pPr algn="just"/>
            <a:endParaRPr lang="en-US" b="0" i="0" dirty="0">
              <a:solidFill>
                <a:srgbClr val="1A1A1A"/>
              </a:solidFill>
              <a:effectLst/>
              <a:latin typeface="Georgia" panose="02040502050405020303" pitchFamily="18" charset="0"/>
            </a:endParaRPr>
          </a:p>
          <a:p>
            <a:endParaRPr lang="en-US" dirty="0"/>
          </a:p>
        </p:txBody>
      </p:sp>
    </p:spTree>
    <p:extLst>
      <p:ext uri="{BB962C8B-B14F-4D97-AF65-F5344CB8AC3E}">
        <p14:creationId xmlns:p14="http://schemas.microsoft.com/office/powerpoint/2010/main" val="38461785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4AEE8-1FC8-4F46-ACFB-474C33A08AF7}"/>
              </a:ext>
            </a:extLst>
          </p:cNvPr>
          <p:cNvSpPr>
            <a:spLocks noGrp="1"/>
          </p:cNvSpPr>
          <p:nvPr>
            <p:ph type="title"/>
          </p:nvPr>
        </p:nvSpPr>
        <p:spPr>
          <a:xfrm>
            <a:off x="838200" y="365126"/>
            <a:ext cx="10515600" cy="1059638"/>
          </a:xfrm>
        </p:spPr>
        <p:txBody>
          <a:bodyPr/>
          <a:lstStyle/>
          <a:p>
            <a:pPr algn="ctr"/>
            <a:r>
              <a:rPr lang="en-US" b="1" dirty="0">
                <a:latin typeface="Arial" panose="020B0604020202020204" pitchFamily="34" charset="0"/>
                <a:cs typeface="Arial" panose="020B0604020202020204" pitchFamily="34" charset="0"/>
              </a:rPr>
              <a:t>MASS OF AN ELECTRON</a:t>
            </a:r>
          </a:p>
        </p:txBody>
      </p:sp>
      <p:sp>
        <p:nvSpPr>
          <p:cNvPr id="3" name="Content Placeholder 2">
            <a:extLst>
              <a:ext uri="{FF2B5EF4-FFF2-40B4-BE49-F238E27FC236}">
                <a16:creationId xmlns:a16="http://schemas.microsoft.com/office/drawing/2014/main" id="{CE9A676B-E832-4FFB-9A82-C3A6E403E927}"/>
              </a:ext>
            </a:extLst>
          </p:cNvPr>
          <p:cNvSpPr>
            <a:spLocks noGrp="1"/>
          </p:cNvSpPr>
          <p:nvPr>
            <p:ph idx="1"/>
          </p:nvPr>
        </p:nvSpPr>
        <p:spPr>
          <a:xfrm>
            <a:off x="838200" y="1424763"/>
            <a:ext cx="10515600" cy="4752200"/>
          </a:xfrm>
        </p:spPr>
        <p:txBody>
          <a:bodyPr>
            <a:noAutofit/>
          </a:bodyPr>
          <a:lstStyle/>
          <a:p>
            <a:pPr algn="just"/>
            <a:r>
              <a:rPr lang="en-US" b="1" i="0" dirty="0">
                <a:solidFill>
                  <a:srgbClr val="202124"/>
                </a:solidFill>
                <a:effectLst/>
                <a:latin typeface="arial" panose="020B0604020202020204" pitchFamily="34" charset="0"/>
              </a:rPr>
              <a:t>The invariant mass of an electron is approximately 9.109×10</a:t>
            </a:r>
            <a:r>
              <a:rPr lang="en-US" b="1" i="0" baseline="30000" dirty="0">
                <a:solidFill>
                  <a:srgbClr val="202124"/>
                </a:solidFill>
                <a:effectLst/>
                <a:latin typeface="arial" panose="020B0604020202020204" pitchFamily="34" charset="0"/>
              </a:rPr>
              <a:t>−31</a:t>
            </a:r>
            <a:r>
              <a:rPr lang="en-US" b="1" i="0" dirty="0">
                <a:solidFill>
                  <a:srgbClr val="202124"/>
                </a:solidFill>
                <a:effectLst/>
                <a:latin typeface="arial" panose="020B0604020202020204" pitchFamily="34" charset="0"/>
              </a:rPr>
              <a:t> kilograms, or 5.489×10</a:t>
            </a:r>
            <a:r>
              <a:rPr lang="en-US" b="1" i="0" baseline="30000" dirty="0">
                <a:solidFill>
                  <a:srgbClr val="202124"/>
                </a:solidFill>
                <a:effectLst/>
                <a:latin typeface="arial" panose="020B0604020202020204" pitchFamily="34" charset="0"/>
              </a:rPr>
              <a:t>−4</a:t>
            </a:r>
            <a:r>
              <a:rPr lang="en-US" b="1" i="0" dirty="0">
                <a:solidFill>
                  <a:srgbClr val="202124"/>
                </a:solidFill>
                <a:effectLst/>
                <a:latin typeface="arial" panose="020B0604020202020204" pitchFamily="34" charset="0"/>
              </a:rPr>
              <a:t> atomic mass units. </a:t>
            </a:r>
          </a:p>
          <a:p>
            <a:pPr algn="just"/>
            <a:endParaRPr lang="en-US" b="1" i="0" dirty="0">
              <a:solidFill>
                <a:srgbClr val="202124"/>
              </a:solidFill>
              <a:effectLst/>
              <a:latin typeface="arial" panose="020B0604020202020204" pitchFamily="34" charset="0"/>
            </a:endParaRPr>
          </a:p>
          <a:p>
            <a:pPr algn="just"/>
            <a:r>
              <a:rPr lang="en-US" b="1" i="0" dirty="0">
                <a:solidFill>
                  <a:srgbClr val="202124"/>
                </a:solidFill>
                <a:effectLst/>
                <a:latin typeface="arial" panose="020B0604020202020204" pitchFamily="34" charset="0"/>
              </a:rPr>
              <a:t>On the basis of Einstein's principle of mass–energy equivalence, this mass corresponds to a rest energy of 0.511 MeV. </a:t>
            </a:r>
          </a:p>
          <a:p>
            <a:pPr algn="just"/>
            <a:endParaRPr lang="en-US" b="1" i="0" dirty="0">
              <a:solidFill>
                <a:srgbClr val="202124"/>
              </a:solidFill>
              <a:effectLst/>
              <a:latin typeface="arial" panose="020B0604020202020204" pitchFamily="34" charset="0"/>
            </a:endParaRPr>
          </a:p>
          <a:p>
            <a:pPr algn="just"/>
            <a:r>
              <a:rPr lang="en-US" b="1" i="0" dirty="0">
                <a:solidFill>
                  <a:srgbClr val="202124"/>
                </a:solidFill>
                <a:effectLst/>
                <a:latin typeface="arial" panose="020B0604020202020204" pitchFamily="34" charset="0"/>
              </a:rPr>
              <a:t>The ratio between the mass of a proton and that of an electron is about 1836.</a:t>
            </a:r>
          </a:p>
        </p:txBody>
      </p:sp>
    </p:spTree>
    <p:extLst>
      <p:ext uri="{BB962C8B-B14F-4D97-AF65-F5344CB8AC3E}">
        <p14:creationId xmlns:p14="http://schemas.microsoft.com/office/powerpoint/2010/main" val="10531340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3F912-F8C7-43C8-A8D5-E03FBE4289C1}"/>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    MASS OF AN ELECTRON</a:t>
            </a:r>
            <a:endParaRPr lang="en-US" dirty="0"/>
          </a:p>
        </p:txBody>
      </p:sp>
      <p:sp>
        <p:nvSpPr>
          <p:cNvPr id="3" name="Content Placeholder 2">
            <a:extLst>
              <a:ext uri="{FF2B5EF4-FFF2-40B4-BE49-F238E27FC236}">
                <a16:creationId xmlns:a16="http://schemas.microsoft.com/office/drawing/2014/main" id="{63963416-3E40-4B26-A3B7-D2B666C75CBE}"/>
              </a:ext>
            </a:extLst>
          </p:cNvPr>
          <p:cNvSpPr>
            <a:spLocks noGrp="1"/>
          </p:cNvSpPr>
          <p:nvPr>
            <p:ph idx="1"/>
          </p:nvPr>
        </p:nvSpPr>
        <p:spPr/>
        <p:txBody>
          <a:bodyPr/>
          <a:lstStyle/>
          <a:p>
            <a:r>
              <a:rPr lang="en-US" b="1" i="0" dirty="0">
                <a:solidFill>
                  <a:srgbClr val="202124"/>
                </a:solidFill>
                <a:effectLst/>
                <a:latin typeface="arial" panose="020B0604020202020204" pitchFamily="34" charset="0"/>
              </a:rPr>
              <a:t>Electric charge: </a:t>
            </a:r>
            <a:r>
              <a:rPr lang="en-US" b="1" i="0" dirty="0">
                <a:solidFill>
                  <a:srgbClr val="222222"/>
                </a:solidFill>
                <a:effectLst/>
                <a:latin typeface="arial" panose="020B0604020202020204" pitchFamily="34" charset="0"/>
              </a:rPr>
              <a:t>−1 e; −1.602176634×10−19 C.</a:t>
            </a:r>
          </a:p>
          <a:p>
            <a:endParaRPr lang="en-US" b="1" dirty="0">
              <a:solidFill>
                <a:srgbClr val="222222"/>
              </a:solidFill>
              <a:latin typeface="arial" panose="020B0604020202020204" pitchFamily="34" charset="0"/>
            </a:endParaRPr>
          </a:p>
          <a:p>
            <a:r>
              <a:rPr lang="en-US" b="1" i="0" dirty="0">
                <a:solidFill>
                  <a:srgbClr val="202124"/>
                </a:solidFill>
                <a:effectLst/>
                <a:latin typeface="arial" panose="020B0604020202020204" pitchFamily="34" charset="0"/>
              </a:rPr>
              <a:t>Mass: </a:t>
            </a:r>
            <a:r>
              <a:rPr lang="en-US" b="1" i="0" dirty="0">
                <a:solidFill>
                  <a:srgbClr val="222222"/>
                </a:solidFill>
                <a:effectLst/>
                <a:latin typeface="arial" panose="020B0604020202020204" pitchFamily="34" charset="0"/>
              </a:rPr>
              <a:t>9.1093837015(28)×10−31 kg; 5.485799</a:t>
            </a:r>
          </a:p>
          <a:p>
            <a:endParaRPr lang="en-US" b="1" dirty="0">
              <a:solidFill>
                <a:srgbClr val="222222"/>
              </a:solidFill>
              <a:latin typeface="arial" panose="020B0604020202020204" pitchFamily="34" charset="0"/>
            </a:endParaRPr>
          </a:p>
          <a:p>
            <a:r>
              <a:rPr lang="en-US" b="1" i="0" dirty="0">
                <a:solidFill>
                  <a:srgbClr val="202124"/>
                </a:solidFill>
                <a:effectLst/>
                <a:latin typeface="arial" panose="020B0604020202020204" pitchFamily="34" charset="0"/>
              </a:rPr>
              <a:t>Magnetic moment: </a:t>
            </a:r>
            <a:r>
              <a:rPr lang="en-US" b="1" i="0" dirty="0">
                <a:solidFill>
                  <a:srgbClr val="222222"/>
                </a:solidFill>
                <a:effectLst/>
                <a:latin typeface="arial" panose="020B0604020202020204" pitchFamily="34" charset="0"/>
              </a:rPr>
              <a:t>−1.00115965218091(26) </a:t>
            </a:r>
            <a:r>
              <a:rPr lang="en-US" b="1" i="0" dirty="0" err="1">
                <a:solidFill>
                  <a:srgbClr val="222222"/>
                </a:solidFill>
                <a:effectLst/>
                <a:latin typeface="arial" panose="020B0604020202020204" pitchFamily="34" charset="0"/>
              </a:rPr>
              <a:t>μ</a:t>
            </a:r>
            <a:r>
              <a:rPr lang="en-US" b="1" i="0" baseline="-25000" dirty="0" err="1">
                <a:solidFill>
                  <a:srgbClr val="222222"/>
                </a:solidFill>
                <a:effectLst/>
                <a:latin typeface="arial" panose="020B0604020202020204" pitchFamily="34" charset="0"/>
              </a:rPr>
              <a:t>B</a:t>
            </a:r>
            <a:endParaRPr lang="en-US" b="1" i="0" dirty="0">
              <a:solidFill>
                <a:srgbClr val="202124"/>
              </a:solidFill>
              <a:effectLst/>
              <a:latin typeface="arial" panose="020B0604020202020204" pitchFamily="34" charset="0"/>
            </a:endParaRPr>
          </a:p>
          <a:p>
            <a:endParaRPr lang="en-US" b="1" i="0" dirty="0">
              <a:solidFill>
                <a:srgbClr val="222222"/>
              </a:solidFill>
              <a:effectLst/>
              <a:latin typeface="arial" panose="020B0604020202020204" pitchFamily="34" charset="0"/>
            </a:endParaRPr>
          </a:p>
          <a:p>
            <a:endParaRPr lang="en-US" b="1" i="0" dirty="0">
              <a:solidFill>
                <a:srgbClr val="222222"/>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421696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CBA3-EFA7-49F5-B841-16CF40FB9812}"/>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    Blackbody Radiation Curves</a:t>
            </a:r>
            <a:endParaRPr lang="en-US" dirty="0"/>
          </a:p>
        </p:txBody>
      </p:sp>
      <p:sp>
        <p:nvSpPr>
          <p:cNvPr id="3" name="Content Placeholder 2">
            <a:extLst>
              <a:ext uri="{FF2B5EF4-FFF2-40B4-BE49-F238E27FC236}">
                <a16:creationId xmlns:a16="http://schemas.microsoft.com/office/drawing/2014/main" id="{4504B7CA-C092-418C-921D-1BEC8947721C}"/>
              </a:ext>
            </a:extLst>
          </p:cNvPr>
          <p:cNvSpPr>
            <a:spLocks noGrp="1"/>
          </p:cNvSpPr>
          <p:nvPr>
            <p:ph idx="1"/>
          </p:nvPr>
        </p:nvSpPr>
        <p:spPr/>
        <p:txBody>
          <a:bodyPr>
            <a:normAutofit lnSpcReduction="10000"/>
          </a:bodyPr>
          <a:lstStyle/>
          <a:p>
            <a:pPr algn="just"/>
            <a:r>
              <a:rPr lang="en-US" b="1" i="0" dirty="0">
                <a:solidFill>
                  <a:srgbClr val="333333"/>
                </a:solidFill>
                <a:effectLst/>
                <a:latin typeface="Arial" panose="020B0604020202020204" pitchFamily="34" charset="0"/>
              </a:rPr>
              <a:t>The intensity and distribution (and peak) of the radiation depends </a:t>
            </a:r>
            <a:r>
              <a:rPr lang="en-US" b="1" i="1" dirty="0">
                <a:solidFill>
                  <a:srgbClr val="333333"/>
                </a:solidFill>
                <a:effectLst/>
                <a:latin typeface="Arial" panose="020B0604020202020204" pitchFamily="34" charset="0"/>
              </a:rPr>
              <a:t>only on its temperature</a:t>
            </a:r>
            <a:r>
              <a:rPr lang="en-US" b="1" i="0" dirty="0">
                <a:solidFill>
                  <a:srgbClr val="333333"/>
                </a:solidFill>
                <a:effectLst/>
                <a:latin typeface="Arial" panose="020B0604020202020204" pitchFamily="34" charset="0"/>
              </a:rPr>
              <a:t>.</a:t>
            </a:r>
          </a:p>
          <a:p>
            <a:pPr algn="just"/>
            <a:r>
              <a:rPr lang="en-US" b="1" i="0" dirty="0">
                <a:solidFill>
                  <a:srgbClr val="333333"/>
                </a:solidFill>
                <a:effectLst/>
                <a:latin typeface="Arial" panose="020B0604020202020204" pitchFamily="34" charset="0"/>
              </a:rPr>
              <a:t>The graphical representation of this is commonly known as a Blackbody Radiation Curve. </a:t>
            </a:r>
            <a:endParaRPr lang="en-US" b="1" dirty="0">
              <a:solidFill>
                <a:srgbClr val="333333"/>
              </a:solidFill>
              <a:latin typeface="Arial" panose="020B0604020202020204" pitchFamily="34" charset="0"/>
            </a:endParaRPr>
          </a:p>
          <a:p>
            <a:pPr algn="just"/>
            <a:r>
              <a:rPr lang="en-US" b="1" i="0" dirty="0">
                <a:solidFill>
                  <a:srgbClr val="333333"/>
                </a:solidFill>
                <a:effectLst/>
                <a:latin typeface="Arial" panose="020B0604020202020204" pitchFamily="34" charset="0"/>
              </a:rPr>
              <a:t> For example our Sun has an approximate temperature of 5800K, and emits peak radiation in the visible portion of the spectrum.</a:t>
            </a:r>
          </a:p>
          <a:p>
            <a:pPr algn="just"/>
            <a:r>
              <a:rPr lang="en-US" b="1" i="0" dirty="0">
                <a:solidFill>
                  <a:srgbClr val="333333"/>
                </a:solidFill>
                <a:effectLst/>
                <a:latin typeface="Arial" panose="020B0604020202020204" pitchFamily="34" charset="0"/>
              </a:rPr>
              <a:t>The Earth on the other hand is significantly cooler and emits a fraction of the energy and peaks in in much longer wavelengths in what's known as the thermal infrared portion of the spectrum.</a:t>
            </a:r>
            <a:endParaRPr lang="en-US" b="1" dirty="0"/>
          </a:p>
          <a:p>
            <a:endParaRPr lang="en-US" dirty="0"/>
          </a:p>
        </p:txBody>
      </p:sp>
    </p:spTree>
    <p:extLst>
      <p:ext uri="{BB962C8B-B14F-4D97-AF65-F5344CB8AC3E}">
        <p14:creationId xmlns:p14="http://schemas.microsoft.com/office/powerpoint/2010/main" val="309261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6A46B-B1DA-4F8E-A3F7-5030FCD55010}"/>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  Blackbody Radiation Curves……</a:t>
            </a:r>
            <a:endParaRPr lang="en-US" dirty="0"/>
          </a:p>
        </p:txBody>
      </p:sp>
      <p:pic>
        <p:nvPicPr>
          <p:cNvPr id="4" name="Content Placeholder 4">
            <a:extLst>
              <a:ext uri="{FF2B5EF4-FFF2-40B4-BE49-F238E27FC236}">
                <a16:creationId xmlns:a16="http://schemas.microsoft.com/office/drawing/2014/main" id="{2D053AC9-9F01-40B7-8AE1-81DA68A1D760}"/>
              </a:ext>
            </a:extLst>
          </p:cNvPr>
          <p:cNvPicPr>
            <a:picLocks noGrp="1" noChangeAspect="1"/>
          </p:cNvPicPr>
          <p:nvPr>
            <p:ph idx="1"/>
          </p:nvPr>
        </p:nvPicPr>
        <p:blipFill>
          <a:blip r:embed="rId2"/>
          <a:stretch>
            <a:fillRect/>
          </a:stretch>
        </p:blipFill>
        <p:spPr>
          <a:xfrm>
            <a:off x="2265597" y="1825625"/>
            <a:ext cx="7660805" cy="4351338"/>
          </a:xfrm>
        </p:spPr>
      </p:pic>
    </p:spTree>
    <p:extLst>
      <p:ext uri="{BB962C8B-B14F-4D97-AF65-F5344CB8AC3E}">
        <p14:creationId xmlns:p14="http://schemas.microsoft.com/office/powerpoint/2010/main" val="2577099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B4EE-620E-430A-B166-30CEA601862E}"/>
              </a:ext>
            </a:extLst>
          </p:cNvPr>
          <p:cNvSpPr>
            <a:spLocks noGrp="1"/>
          </p:cNvSpPr>
          <p:nvPr>
            <p:ph type="title"/>
          </p:nvPr>
        </p:nvSpPr>
        <p:spPr/>
        <p:txBody>
          <a:bodyPr/>
          <a:lstStyle/>
          <a:p>
            <a:r>
              <a:rPr lang="en-US" b="1" i="0" dirty="0">
                <a:solidFill>
                  <a:srgbClr val="333333"/>
                </a:solidFill>
                <a:effectLst/>
                <a:latin typeface="Arial" panose="020B0604020202020204" pitchFamily="34" charset="0"/>
              </a:rPr>
              <a:t>Blackbody Radiation Curves……</a:t>
            </a:r>
            <a:endParaRPr lang="en-US" dirty="0"/>
          </a:p>
        </p:txBody>
      </p:sp>
      <p:sp>
        <p:nvSpPr>
          <p:cNvPr id="3" name="Content Placeholder 2">
            <a:extLst>
              <a:ext uri="{FF2B5EF4-FFF2-40B4-BE49-F238E27FC236}">
                <a16:creationId xmlns:a16="http://schemas.microsoft.com/office/drawing/2014/main" id="{6729BCAF-127E-4018-9EC6-CEC51529B2BA}"/>
              </a:ext>
            </a:extLst>
          </p:cNvPr>
          <p:cNvSpPr>
            <a:spLocks noGrp="1"/>
          </p:cNvSpPr>
          <p:nvPr>
            <p:ph idx="1"/>
          </p:nvPr>
        </p:nvSpPr>
        <p:spPr/>
        <p:txBody>
          <a:bodyPr>
            <a:normAutofit lnSpcReduction="10000"/>
          </a:bodyPr>
          <a:lstStyle/>
          <a:p>
            <a:r>
              <a:rPr lang="en-US" b="0" i="0" dirty="0">
                <a:solidFill>
                  <a:srgbClr val="333333"/>
                </a:solidFill>
                <a:effectLst/>
                <a:latin typeface="Arial" panose="020B0604020202020204" pitchFamily="34" charset="0"/>
              </a:rPr>
              <a:t>The y-axis of a blackbody chart represents the amount of energy radiated by a blackbody while the x-axis represent the wavelength.</a:t>
            </a:r>
          </a:p>
          <a:p>
            <a:r>
              <a:rPr lang="en-US" b="0" i="0" dirty="0">
                <a:solidFill>
                  <a:srgbClr val="333333"/>
                </a:solidFill>
                <a:effectLst/>
                <a:latin typeface="Arial" panose="020B0604020202020204" pitchFamily="34" charset="0"/>
              </a:rPr>
              <a:t> By looking at the magnitude of the curve (height), we can determine the energy radiated by a body at a specific wavelength. </a:t>
            </a:r>
            <a:endParaRPr lang="en-US" dirty="0">
              <a:solidFill>
                <a:srgbClr val="333333"/>
              </a:solidFill>
              <a:latin typeface="Arial" panose="020B0604020202020204" pitchFamily="34" charset="0"/>
            </a:endParaRPr>
          </a:p>
          <a:p>
            <a:r>
              <a:rPr lang="en-US" b="0" i="0" dirty="0">
                <a:solidFill>
                  <a:srgbClr val="333333"/>
                </a:solidFill>
                <a:effectLst/>
                <a:latin typeface="Arial" panose="020B0604020202020204" pitchFamily="34" charset="0"/>
              </a:rPr>
              <a:t>The area under the curve represents the total energy radiated across all wavelengths.</a:t>
            </a:r>
          </a:p>
          <a:p>
            <a:r>
              <a:rPr lang="en-US" b="0" i="0" dirty="0">
                <a:solidFill>
                  <a:srgbClr val="333333"/>
                </a:solidFill>
                <a:effectLst/>
                <a:latin typeface="Arial" panose="020B0604020202020204" pitchFamily="34" charset="0"/>
              </a:rPr>
              <a:t>By locating the peak (highest point) of the curve, we can determine at what wavelength the greatest amount of energy is emitted at.</a:t>
            </a:r>
          </a:p>
          <a:p>
            <a:endParaRPr lang="en-US" dirty="0"/>
          </a:p>
        </p:txBody>
      </p:sp>
    </p:spTree>
    <p:extLst>
      <p:ext uri="{BB962C8B-B14F-4D97-AF65-F5344CB8AC3E}">
        <p14:creationId xmlns:p14="http://schemas.microsoft.com/office/powerpoint/2010/main" val="1672331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2730</Words>
  <Application>Microsoft Office PowerPoint</Application>
  <PresentationFormat>Widescreen</PresentationFormat>
  <Paragraphs>184</Paragraphs>
  <Slides>66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Arial</vt:lpstr>
      <vt:lpstr>Calibri</vt:lpstr>
      <vt:lpstr>Calibri Light</vt:lpstr>
      <vt:lpstr>Cambria Math</vt:lpstr>
      <vt:lpstr>Georgia</vt:lpstr>
      <vt:lpstr>Open Sans</vt:lpstr>
      <vt:lpstr>Tahoma</vt:lpstr>
      <vt:lpstr>Office Theme</vt:lpstr>
      <vt:lpstr>PHY 203 LECTURE NOTE II COURSE TITLE: ELEMENTARY MODERN PHYSICS II</vt:lpstr>
      <vt:lpstr>BLACK BODY RADIATION</vt:lpstr>
      <vt:lpstr>Stefan–Boltzmann Law</vt:lpstr>
      <vt:lpstr>      Stefan–Boltzmann Law……..</vt:lpstr>
      <vt:lpstr>WIEN’S DISPLACEMENT LAW</vt:lpstr>
      <vt:lpstr>   WIEN’S DISPLACEMENT LAW….</vt:lpstr>
      <vt:lpstr>    Blackbody Radiation Curves</vt:lpstr>
      <vt:lpstr>  Blackbody Radiation Curves……</vt:lpstr>
      <vt:lpstr>Blackbody Radiation Curves……</vt:lpstr>
      <vt:lpstr>     Blackbody Radiation Curves……</vt:lpstr>
      <vt:lpstr>Blackbody Radiation Curves……</vt:lpstr>
      <vt:lpstr>RAYLEIGH–JEANS LAW</vt:lpstr>
      <vt:lpstr>  RAYLEIGH–JEANS LAW…</vt:lpstr>
      <vt:lpstr> RAYLEIGH–JEANS LAW….</vt:lpstr>
      <vt:lpstr>  PLANCK’S THEORY</vt:lpstr>
      <vt:lpstr>  PLANCK’S THEORY…..</vt:lpstr>
      <vt:lpstr>PowerPoint Presentation</vt:lpstr>
      <vt:lpstr>PLANCK’S THEORY…..</vt:lpstr>
      <vt:lpstr>PLANCK’S THEORY…..</vt:lpstr>
      <vt:lpstr>  PHOTOELECTRIC EFFECT</vt:lpstr>
      <vt:lpstr>    PHOTOELECTRIC EFFECT…..</vt:lpstr>
      <vt:lpstr>     PHOTOELECTRIC EFFECT</vt:lpstr>
      <vt:lpstr>PHOTOELECTRIC EFFECT……</vt:lpstr>
      <vt:lpstr>       PHOTOELECTRIC EFFECT…..</vt:lpstr>
      <vt:lpstr>     PHOTOELECTRIC EFFECT……</vt:lpstr>
      <vt:lpstr>       PHOTOELECTRIC EFFECT….</vt:lpstr>
      <vt:lpstr>       PHOTOELECTRIC EFFECT…….</vt:lpstr>
      <vt:lpstr>PHOTOELECTRIC EFFECT……..</vt:lpstr>
      <vt:lpstr>        PHOTOELECTRIC EFFECT…….</vt:lpstr>
      <vt:lpstr>       PHOTOELECTRIC EFFECT…….</vt:lpstr>
      <vt:lpstr>   COMPTON EFFECT</vt:lpstr>
      <vt:lpstr>      COMPTON EFFECT…..</vt:lpstr>
      <vt:lpstr>             COMPTON EFFECT…..</vt:lpstr>
      <vt:lpstr>      COMPTON EFFECT…..</vt:lpstr>
      <vt:lpstr>   COMPTON EFFECT</vt:lpstr>
      <vt:lpstr>APPLICATIONS OF COMPTON EFFECT</vt:lpstr>
      <vt:lpstr>  PAIR PRODUCTION</vt:lpstr>
      <vt:lpstr>  PAIR PRODUCTION</vt:lpstr>
      <vt:lpstr>SCEMATIC DIAGRAM FOR FORMATION OF PAIR PRODUCTION</vt:lpstr>
      <vt:lpstr>  REDSHIFT PHENOMENON</vt:lpstr>
      <vt:lpstr>  REDSHIFT PHENOMENON..</vt:lpstr>
      <vt:lpstr>  PRODUCTION OF X-RAY</vt:lpstr>
      <vt:lpstr>           PRODUCTION OF X-RAY….</vt:lpstr>
      <vt:lpstr>PRODUCTION OF X-RAY……</vt:lpstr>
      <vt:lpstr>  PRODUCTION OF X-RAY………</vt:lpstr>
      <vt:lpstr>       PRODUCTION OF X-RAY…..</vt:lpstr>
      <vt:lpstr>PRODUCTION OF X-RAY…………</vt:lpstr>
      <vt:lpstr>PRODUCTION OF X-RAY……….</vt:lpstr>
      <vt:lpstr>       PRODUCTION OF X-RAY……………….</vt:lpstr>
      <vt:lpstr>    PRODUCTION OF X-RAY……………….</vt:lpstr>
      <vt:lpstr>THE DISCOVERY OF X-RAY AND ELECTRONS: GAS DISCHARGE</vt:lpstr>
      <vt:lpstr>PowerPoint Presentation</vt:lpstr>
      <vt:lpstr>   X-RAY SPECTRA</vt:lpstr>
      <vt:lpstr>   X-RAY SPECTRA…..</vt:lpstr>
      <vt:lpstr>          DISCHARGE TUBE: DEFINITION</vt:lpstr>
      <vt:lpstr>PRINCIPLE OF OPERATION OF DISCHARGE TUBE</vt:lpstr>
      <vt:lpstr>SCHEMATIC DIAGRAM FOR DISCHARGE TUBE</vt:lpstr>
      <vt:lpstr>USES OF DISCHARGE TUBE</vt:lpstr>
      <vt:lpstr> CHARGE OF ELECTRON: MILLIKAN’S OIL DROP EXPERIMENT</vt:lpstr>
      <vt:lpstr>PowerPoint Presentation</vt:lpstr>
      <vt:lpstr>SCEMATIC DIAGRAM FOR MILLIKAN OIL DROP EXPERIMENT</vt:lpstr>
      <vt:lpstr>MILLIKAN’S OIL DROP EXPERIMENT</vt:lpstr>
      <vt:lpstr>MILLIKAN’S OIL DROP EXPERIMENT</vt:lpstr>
      <vt:lpstr>MILLIKAN’S OIL DROP EXPERIMENT</vt:lpstr>
      <vt:lpstr>MASS OF AN ELECTRON</vt:lpstr>
      <vt:lpstr>    MASS OF AN ELECTRON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 203 LECTURE NOTE II COURSE TITLE: ELEMENTARY AND MODERN PHYSICS II</dc:title>
  <dc:creator>ABAYOMI EKUNDAYO AJETUNMOBI</dc:creator>
  <cp:lastModifiedBy>USER</cp:lastModifiedBy>
  <cp:revision>32</cp:revision>
  <dcterms:created xsi:type="dcterms:W3CDTF">2021-06-21T10:09:01Z</dcterms:created>
  <dcterms:modified xsi:type="dcterms:W3CDTF">2024-10-30T18:39:24Z</dcterms:modified>
</cp:coreProperties>
</file>